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57" r:id="rId3"/>
    <p:sldId id="396" r:id="rId4"/>
    <p:sldId id="397" r:id="rId5"/>
    <p:sldId id="398" r:id="rId6"/>
    <p:sldId id="263" r:id="rId7"/>
    <p:sldId id="265" r:id="rId8"/>
    <p:sldId id="266" r:id="rId9"/>
    <p:sldId id="267" r:id="rId10"/>
    <p:sldId id="264" r:id="rId11"/>
    <p:sldId id="268" r:id="rId12"/>
    <p:sldId id="269" r:id="rId13"/>
    <p:sldId id="270" r:id="rId14"/>
    <p:sldId id="271" r:id="rId15"/>
    <p:sldId id="368" r:id="rId16"/>
    <p:sldId id="273" r:id="rId17"/>
    <p:sldId id="276" r:id="rId18"/>
    <p:sldId id="369" r:id="rId19"/>
    <p:sldId id="277" r:id="rId20"/>
    <p:sldId id="372" r:id="rId21"/>
    <p:sldId id="373" r:id="rId22"/>
    <p:sldId id="374" r:id="rId23"/>
    <p:sldId id="375" r:id="rId24"/>
    <p:sldId id="376" r:id="rId25"/>
    <p:sldId id="377" r:id="rId26"/>
    <p:sldId id="386" r:id="rId27"/>
    <p:sldId id="387" r:id="rId28"/>
    <p:sldId id="388" r:id="rId29"/>
    <p:sldId id="389" r:id="rId30"/>
    <p:sldId id="390" r:id="rId31"/>
    <p:sldId id="381" r:id="rId32"/>
    <p:sldId id="382" r:id="rId33"/>
    <p:sldId id="383" r:id="rId34"/>
    <p:sldId id="378" r:id="rId35"/>
    <p:sldId id="380" r:id="rId36"/>
    <p:sldId id="307" r:id="rId37"/>
    <p:sldId id="308" r:id="rId38"/>
    <p:sldId id="311" r:id="rId39"/>
    <p:sldId id="313" r:id="rId40"/>
    <p:sldId id="314" r:id="rId41"/>
    <p:sldId id="315" r:id="rId42"/>
    <p:sldId id="316" r:id="rId43"/>
    <p:sldId id="317" r:id="rId44"/>
    <p:sldId id="319" r:id="rId45"/>
    <p:sldId id="341" r:id="rId46"/>
    <p:sldId id="347" r:id="rId47"/>
    <p:sldId id="348" r:id="rId48"/>
    <p:sldId id="349" r:id="rId49"/>
    <p:sldId id="350" r:id="rId50"/>
    <p:sldId id="351" r:id="rId51"/>
    <p:sldId id="352" r:id="rId52"/>
    <p:sldId id="353" r:id="rId53"/>
    <p:sldId id="354" r:id="rId54"/>
    <p:sldId id="355" r:id="rId55"/>
    <p:sldId id="356" r:id="rId56"/>
    <p:sldId id="357" r:id="rId57"/>
    <p:sldId id="358" r:id="rId58"/>
    <p:sldId id="366"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944" y="-4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B2DB4F-B5C4-4D79-B454-ED905F1CF0A9}" type="doc">
      <dgm:prSet loTypeId="urn:microsoft.com/office/officeart/2005/8/layout/hProcess9" loCatId="process" qsTypeId="urn:microsoft.com/office/officeart/2005/8/quickstyle/simple1" qsCatId="simple" csTypeId="urn:microsoft.com/office/officeart/2005/8/colors/accent0_1" csCatId="mainScheme" phldr="1"/>
      <dgm:spPr/>
    </dgm:pt>
    <dgm:pt modelId="{0219A7A7-3B64-483E-AE2F-AFB929C4F4B2}">
      <dgm:prSet phldrT="[Text]" custT="1"/>
      <dgm:spPr/>
      <dgm:t>
        <a:bodyPr/>
        <a:lstStyle/>
        <a:p>
          <a:pPr rtl="1"/>
          <a:r>
            <a:rPr lang="en-US" sz="1600" dirty="0" smtClean="0"/>
            <a:t>Social </a:t>
          </a:r>
          <a:r>
            <a:rPr lang="en-US" sz="1400" dirty="0" smtClean="0"/>
            <a:t>determinants</a:t>
          </a:r>
          <a:r>
            <a:rPr lang="en-US" sz="1600" dirty="0" smtClean="0"/>
            <a:t> of health</a:t>
          </a:r>
          <a:endParaRPr lang="fa-IR" sz="1600" dirty="0"/>
        </a:p>
      </dgm:t>
    </dgm:pt>
    <dgm:pt modelId="{2BCCF495-65AB-41F1-A39F-A360B23C5BFB}" type="parTrans" cxnId="{F1CF7A8E-29A1-454A-987D-EE6D0EE28ADD}">
      <dgm:prSet/>
      <dgm:spPr/>
      <dgm:t>
        <a:bodyPr/>
        <a:lstStyle/>
        <a:p>
          <a:pPr rtl="1"/>
          <a:endParaRPr lang="fa-IR" sz="2400"/>
        </a:p>
      </dgm:t>
    </dgm:pt>
    <dgm:pt modelId="{66BBABE6-1518-4632-BA59-27C9631AADBD}" type="sibTrans" cxnId="{F1CF7A8E-29A1-454A-987D-EE6D0EE28ADD}">
      <dgm:prSet/>
      <dgm:spPr/>
      <dgm:t>
        <a:bodyPr/>
        <a:lstStyle/>
        <a:p>
          <a:pPr rtl="1"/>
          <a:endParaRPr lang="fa-IR" sz="2400"/>
        </a:p>
      </dgm:t>
    </dgm:pt>
    <dgm:pt modelId="{F39B283B-8918-4DC8-A597-A058841F0CD1}">
      <dgm:prSet phldrT="[Text]" custT="1"/>
      <dgm:spPr/>
      <dgm:t>
        <a:bodyPr/>
        <a:lstStyle/>
        <a:p>
          <a:pPr rtl="1"/>
          <a:r>
            <a:rPr lang="en-US" sz="1600" dirty="0" smtClean="0"/>
            <a:t>Clinical disease</a:t>
          </a:r>
          <a:endParaRPr lang="fa-IR" sz="1600" dirty="0"/>
        </a:p>
      </dgm:t>
    </dgm:pt>
    <dgm:pt modelId="{BE9C968A-7149-477E-B207-5C970A8DDFEC}" type="parTrans" cxnId="{B75F1445-0D43-4F98-972C-28791C8113C3}">
      <dgm:prSet/>
      <dgm:spPr/>
      <dgm:t>
        <a:bodyPr/>
        <a:lstStyle/>
        <a:p>
          <a:pPr rtl="1"/>
          <a:endParaRPr lang="fa-IR" sz="2400"/>
        </a:p>
      </dgm:t>
    </dgm:pt>
    <dgm:pt modelId="{93045490-6844-462A-83FD-CF33F901BF9B}" type="sibTrans" cxnId="{B75F1445-0D43-4F98-972C-28791C8113C3}">
      <dgm:prSet/>
      <dgm:spPr/>
      <dgm:t>
        <a:bodyPr/>
        <a:lstStyle/>
        <a:p>
          <a:pPr rtl="1"/>
          <a:endParaRPr lang="fa-IR" sz="2400"/>
        </a:p>
      </dgm:t>
    </dgm:pt>
    <dgm:pt modelId="{C6690BDE-A980-451D-9998-4DD68BEDAD6C}">
      <dgm:prSet phldrT="[Text]" custT="1"/>
      <dgm:spPr/>
      <dgm:t>
        <a:bodyPr/>
        <a:lstStyle/>
        <a:p>
          <a:pPr rtl="1"/>
          <a:r>
            <a:rPr lang="en-US" sz="1200" dirty="0" smtClean="0"/>
            <a:t>Socioeconomic consequences of disease</a:t>
          </a:r>
          <a:endParaRPr lang="fa-IR" sz="1200" dirty="0"/>
        </a:p>
      </dgm:t>
    </dgm:pt>
    <dgm:pt modelId="{1456C2BF-1F1A-49EB-A8CC-7A0135E9C1F1}" type="parTrans" cxnId="{E2F8037F-B05C-48B8-A914-35BDB5361579}">
      <dgm:prSet/>
      <dgm:spPr/>
      <dgm:t>
        <a:bodyPr/>
        <a:lstStyle/>
        <a:p>
          <a:pPr rtl="1"/>
          <a:endParaRPr lang="fa-IR" sz="2400"/>
        </a:p>
      </dgm:t>
    </dgm:pt>
    <dgm:pt modelId="{183E5C33-BBF5-4BFB-8090-E62E31A9CC9A}" type="sibTrans" cxnId="{E2F8037F-B05C-48B8-A914-35BDB5361579}">
      <dgm:prSet/>
      <dgm:spPr/>
      <dgm:t>
        <a:bodyPr/>
        <a:lstStyle/>
        <a:p>
          <a:pPr rtl="1"/>
          <a:endParaRPr lang="fa-IR" sz="2400"/>
        </a:p>
      </dgm:t>
    </dgm:pt>
    <dgm:pt modelId="{5FBD7E7B-59E8-4DA8-A3BB-4E002C95F3E9}">
      <dgm:prSet custT="1"/>
      <dgm:spPr/>
      <dgm:t>
        <a:bodyPr/>
        <a:lstStyle/>
        <a:p>
          <a:pPr rtl="1"/>
          <a:r>
            <a:rPr lang="en-US" sz="1600" dirty="0" smtClean="0"/>
            <a:t>Biological disease</a:t>
          </a:r>
          <a:endParaRPr lang="fa-IR" sz="1600" dirty="0"/>
        </a:p>
      </dgm:t>
    </dgm:pt>
    <dgm:pt modelId="{1BB00E79-293A-4278-8135-E441BCFA63D1}" type="parTrans" cxnId="{3277EAC6-35DC-4D08-9F8B-313BD7EB28A4}">
      <dgm:prSet/>
      <dgm:spPr/>
      <dgm:t>
        <a:bodyPr/>
        <a:lstStyle/>
        <a:p>
          <a:pPr rtl="1"/>
          <a:endParaRPr lang="fa-IR" sz="2400"/>
        </a:p>
      </dgm:t>
    </dgm:pt>
    <dgm:pt modelId="{B2742AB3-0DA3-45B2-AF30-9D75FFB81347}" type="sibTrans" cxnId="{3277EAC6-35DC-4D08-9F8B-313BD7EB28A4}">
      <dgm:prSet/>
      <dgm:spPr/>
      <dgm:t>
        <a:bodyPr/>
        <a:lstStyle/>
        <a:p>
          <a:pPr rtl="1"/>
          <a:endParaRPr lang="fa-IR" sz="2400"/>
        </a:p>
      </dgm:t>
    </dgm:pt>
    <dgm:pt modelId="{89CF51EB-B0EC-4AAC-A5F6-11751FDB7FC6}">
      <dgm:prSet custT="1"/>
      <dgm:spPr/>
      <dgm:t>
        <a:bodyPr/>
        <a:lstStyle/>
        <a:p>
          <a:pPr rtl="1"/>
          <a:r>
            <a:rPr lang="en-US" sz="1600" dirty="0" smtClean="0"/>
            <a:t>Health risk factors</a:t>
          </a:r>
          <a:endParaRPr lang="fa-IR" sz="1600" dirty="0"/>
        </a:p>
      </dgm:t>
    </dgm:pt>
    <dgm:pt modelId="{70962D77-7D71-4A86-A7AE-751C64E82460}" type="parTrans" cxnId="{ED2F10FF-513C-45F9-90D5-EF96DD224549}">
      <dgm:prSet/>
      <dgm:spPr/>
      <dgm:t>
        <a:bodyPr/>
        <a:lstStyle/>
        <a:p>
          <a:pPr rtl="1"/>
          <a:endParaRPr lang="fa-IR" sz="2400"/>
        </a:p>
      </dgm:t>
    </dgm:pt>
    <dgm:pt modelId="{A6506C6D-C541-493B-AF30-1855B0E4824F}" type="sibTrans" cxnId="{ED2F10FF-513C-45F9-90D5-EF96DD224549}">
      <dgm:prSet/>
      <dgm:spPr/>
      <dgm:t>
        <a:bodyPr/>
        <a:lstStyle/>
        <a:p>
          <a:pPr rtl="1"/>
          <a:endParaRPr lang="fa-IR" sz="2400"/>
        </a:p>
      </dgm:t>
    </dgm:pt>
    <dgm:pt modelId="{7597B86F-3EC9-45AD-9109-AA4C2E802473}">
      <dgm:prSet custT="1"/>
      <dgm:spPr/>
      <dgm:t>
        <a:bodyPr/>
        <a:lstStyle/>
        <a:p>
          <a:pPr rtl="1"/>
          <a:r>
            <a:rPr lang="en-US" sz="1600" dirty="0" smtClean="0"/>
            <a:t>Sequels </a:t>
          </a:r>
        </a:p>
        <a:p>
          <a:pPr rtl="1"/>
          <a:r>
            <a:rPr lang="en-US" sz="1600" dirty="0" smtClean="0"/>
            <a:t>and</a:t>
          </a:r>
        </a:p>
        <a:p>
          <a:pPr rtl="1"/>
          <a:r>
            <a:rPr lang="en-US" sz="1600" dirty="0" smtClean="0"/>
            <a:t>disabilities</a:t>
          </a:r>
          <a:endParaRPr lang="fa-IR" sz="1600" dirty="0"/>
        </a:p>
      </dgm:t>
    </dgm:pt>
    <dgm:pt modelId="{53630C34-BC46-4CDF-9581-4967683D90D1}" type="parTrans" cxnId="{47E84097-72D4-4AEE-84DD-5BB5242D21BC}">
      <dgm:prSet/>
      <dgm:spPr/>
      <dgm:t>
        <a:bodyPr/>
        <a:lstStyle/>
        <a:p>
          <a:pPr rtl="1"/>
          <a:endParaRPr lang="fa-IR" sz="2400"/>
        </a:p>
      </dgm:t>
    </dgm:pt>
    <dgm:pt modelId="{7A2A1CFA-A74B-425B-A26B-FF16BBD0C5E9}" type="sibTrans" cxnId="{47E84097-72D4-4AEE-84DD-5BB5242D21BC}">
      <dgm:prSet/>
      <dgm:spPr/>
      <dgm:t>
        <a:bodyPr/>
        <a:lstStyle/>
        <a:p>
          <a:pPr rtl="1"/>
          <a:endParaRPr lang="fa-IR" sz="2400"/>
        </a:p>
      </dgm:t>
    </dgm:pt>
    <dgm:pt modelId="{822A4D29-3A5F-43CA-94D1-05CF0833FDB6}" type="pres">
      <dgm:prSet presAssocID="{12B2DB4F-B5C4-4D79-B454-ED905F1CF0A9}" presName="CompostProcess" presStyleCnt="0">
        <dgm:presLayoutVars>
          <dgm:dir/>
          <dgm:resizeHandles val="exact"/>
        </dgm:presLayoutVars>
      </dgm:prSet>
      <dgm:spPr/>
    </dgm:pt>
    <dgm:pt modelId="{1CDA914F-B648-4AA1-8F36-09F09320D74E}" type="pres">
      <dgm:prSet presAssocID="{12B2DB4F-B5C4-4D79-B454-ED905F1CF0A9}" presName="arrow" presStyleLbl="bgShp" presStyleIdx="0" presStyleCnt="1" custScaleX="117647"/>
      <dgm:spPr/>
    </dgm:pt>
    <dgm:pt modelId="{DC4F4F28-44FE-4022-BE5D-096C7AB9584B}" type="pres">
      <dgm:prSet presAssocID="{12B2DB4F-B5C4-4D79-B454-ED905F1CF0A9}" presName="linearProcess" presStyleCnt="0"/>
      <dgm:spPr/>
    </dgm:pt>
    <dgm:pt modelId="{8115D8A5-9650-4270-A476-801C0C8B9E2E}" type="pres">
      <dgm:prSet presAssocID="{0219A7A7-3B64-483E-AE2F-AFB929C4F4B2}" presName="textNode" presStyleLbl="node1" presStyleIdx="0" presStyleCnt="6">
        <dgm:presLayoutVars>
          <dgm:bulletEnabled val="1"/>
        </dgm:presLayoutVars>
      </dgm:prSet>
      <dgm:spPr/>
      <dgm:t>
        <a:bodyPr/>
        <a:lstStyle/>
        <a:p>
          <a:pPr rtl="1"/>
          <a:endParaRPr lang="fa-IR"/>
        </a:p>
      </dgm:t>
    </dgm:pt>
    <dgm:pt modelId="{8BD7779E-BB60-49E6-AC7B-4B0CCA4CEAFE}" type="pres">
      <dgm:prSet presAssocID="{66BBABE6-1518-4632-BA59-27C9631AADBD}" presName="sibTrans" presStyleCnt="0"/>
      <dgm:spPr/>
    </dgm:pt>
    <dgm:pt modelId="{95628812-F72F-457C-9C60-691F8D5BD0B4}" type="pres">
      <dgm:prSet presAssocID="{89CF51EB-B0EC-4AAC-A5F6-11751FDB7FC6}" presName="textNode" presStyleLbl="node1" presStyleIdx="1" presStyleCnt="6" custLinFactNeighborX="-74611">
        <dgm:presLayoutVars>
          <dgm:bulletEnabled val="1"/>
        </dgm:presLayoutVars>
      </dgm:prSet>
      <dgm:spPr/>
      <dgm:t>
        <a:bodyPr/>
        <a:lstStyle/>
        <a:p>
          <a:pPr rtl="1"/>
          <a:endParaRPr lang="fa-IR"/>
        </a:p>
      </dgm:t>
    </dgm:pt>
    <dgm:pt modelId="{1B186AF1-34E5-4F83-92C1-1E6F9C08FAFF}" type="pres">
      <dgm:prSet presAssocID="{A6506C6D-C541-493B-AF30-1855B0E4824F}" presName="sibTrans" presStyleCnt="0"/>
      <dgm:spPr/>
    </dgm:pt>
    <dgm:pt modelId="{6609A588-9A06-4D29-8CFD-83F8DEBB97C4}" type="pres">
      <dgm:prSet presAssocID="{5FBD7E7B-59E8-4DA8-A3BB-4E002C95F3E9}" presName="textNode" presStyleLbl="node1" presStyleIdx="2" presStyleCnt="6" custLinFactX="-8195" custLinFactNeighborX="-100000">
        <dgm:presLayoutVars>
          <dgm:bulletEnabled val="1"/>
        </dgm:presLayoutVars>
      </dgm:prSet>
      <dgm:spPr/>
      <dgm:t>
        <a:bodyPr/>
        <a:lstStyle/>
        <a:p>
          <a:pPr rtl="1"/>
          <a:endParaRPr lang="fa-IR"/>
        </a:p>
      </dgm:t>
    </dgm:pt>
    <dgm:pt modelId="{51F96C44-BDF1-4F73-BA96-57CC4A190FE8}" type="pres">
      <dgm:prSet presAssocID="{B2742AB3-0DA3-45B2-AF30-9D75FFB81347}" presName="sibTrans" presStyleCnt="0"/>
      <dgm:spPr/>
    </dgm:pt>
    <dgm:pt modelId="{52956FC2-1F53-4835-80C9-550EE20EB0AD}" type="pres">
      <dgm:prSet presAssocID="{F39B283B-8918-4DC8-A597-A058841F0CD1}" presName="textNode" presStyleLbl="node1" presStyleIdx="3" presStyleCnt="6" custLinFactX="-20622" custLinFactNeighborX="-100000" custLinFactNeighborY="0">
        <dgm:presLayoutVars>
          <dgm:bulletEnabled val="1"/>
        </dgm:presLayoutVars>
      </dgm:prSet>
      <dgm:spPr>
        <a:prstGeom prst="roundRect">
          <a:avLst/>
        </a:prstGeom>
      </dgm:spPr>
      <dgm:t>
        <a:bodyPr/>
        <a:lstStyle/>
        <a:p>
          <a:pPr rtl="1"/>
          <a:endParaRPr lang="fa-IR"/>
        </a:p>
      </dgm:t>
    </dgm:pt>
    <dgm:pt modelId="{33207D2B-42BE-4E9A-848A-D36ECD318A5A}" type="pres">
      <dgm:prSet presAssocID="{93045490-6844-462A-83FD-CF33F901BF9B}" presName="sibTrans" presStyleCnt="0"/>
      <dgm:spPr/>
    </dgm:pt>
    <dgm:pt modelId="{85464592-0F53-4B4A-9C07-C0764DBF5AB2}" type="pres">
      <dgm:prSet presAssocID="{7597B86F-3EC9-45AD-9109-AA4C2E802473}" presName="textNode" presStyleLbl="node1" presStyleIdx="4" presStyleCnt="6" custLinFactX="-33049" custLinFactNeighborX="-100000">
        <dgm:presLayoutVars>
          <dgm:bulletEnabled val="1"/>
        </dgm:presLayoutVars>
      </dgm:prSet>
      <dgm:spPr/>
      <dgm:t>
        <a:bodyPr/>
        <a:lstStyle/>
        <a:p>
          <a:pPr rtl="1"/>
          <a:endParaRPr lang="fa-IR"/>
        </a:p>
      </dgm:t>
    </dgm:pt>
    <dgm:pt modelId="{50CDA34D-FFA9-408E-9DF4-F604D08D3773}" type="pres">
      <dgm:prSet presAssocID="{7A2A1CFA-A74B-425B-A26B-FF16BBD0C5E9}" presName="sibTrans" presStyleCnt="0"/>
      <dgm:spPr/>
    </dgm:pt>
    <dgm:pt modelId="{6E00B702-01DB-47E1-8AC6-E68FB82ABAC3}" type="pres">
      <dgm:prSet presAssocID="{C6690BDE-A980-451D-9998-4DD68BEDAD6C}" presName="textNode" presStyleLbl="node1" presStyleIdx="5" presStyleCnt="6" custLinFactX="-45476" custLinFactNeighborX="-100000">
        <dgm:presLayoutVars>
          <dgm:bulletEnabled val="1"/>
        </dgm:presLayoutVars>
      </dgm:prSet>
      <dgm:spPr/>
      <dgm:t>
        <a:bodyPr/>
        <a:lstStyle/>
        <a:p>
          <a:pPr rtl="1"/>
          <a:endParaRPr lang="fa-IR"/>
        </a:p>
      </dgm:t>
    </dgm:pt>
  </dgm:ptLst>
  <dgm:cxnLst>
    <dgm:cxn modelId="{BEF13A72-9F35-4282-B0DB-151AA512F433}" type="presOf" srcId="{89CF51EB-B0EC-4AAC-A5F6-11751FDB7FC6}" destId="{95628812-F72F-457C-9C60-691F8D5BD0B4}" srcOrd="0" destOrd="0" presId="urn:microsoft.com/office/officeart/2005/8/layout/hProcess9"/>
    <dgm:cxn modelId="{F1CF7A8E-29A1-454A-987D-EE6D0EE28ADD}" srcId="{12B2DB4F-B5C4-4D79-B454-ED905F1CF0A9}" destId="{0219A7A7-3B64-483E-AE2F-AFB929C4F4B2}" srcOrd="0" destOrd="0" parTransId="{2BCCF495-65AB-41F1-A39F-A360B23C5BFB}" sibTransId="{66BBABE6-1518-4632-BA59-27C9631AADBD}"/>
    <dgm:cxn modelId="{E87C1226-7FD4-4562-BE62-A45A54ACC390}" type="presOf" srcId="{7597B86F-3EC9-45AD-9109-AA4C2E802473}" destId="{85464592-0F53-4B4A-9C07-C0764DBF5AB2}" srcOrd="0" destOrd="0" presId="urn:microsoft.com/office/officeart/2005/8/layout/hProcess9"/>
    <dgm:cxn modelId="{539A6AC0-A605-4E97-BA3C-ADA45ADF5FBD}" type="presOf" srcId="{0219A7A7-3B64-483E-AE2F-AFB929C4F4B2}" destId="{8115D8A5-9650-4270-A476-801C0C8B9E2E}" srcOrd="0" destOrd="0" presId="urn:microsoft.com/office/officeart/2005/8/layout/hProcess9"/>
    <dgm:cxn modelId="{CE3AD103-C5A7-41E9-86C7-3516F4F6B973}" type="presOf" srcId="{5FBD7E7B-59E8-4DA8-A3BB-4E002C95F3E9}" destId="{6609A588-9A06-4D29-8CFD-83F8DEBB97C4}" srcOrd="0" destOrd="0" presId="urn:microsoft.com/office/officeart/2005/8/layout/hProcess9"/>
    <dgm:cxn modelId="{ED2F10FF-513C-45F9-90D5-EF96DD224549}" srcId="{12B2DB4F-B5C4-4D79-B454-ED905F1CF0A9}" destId="{89CF51EB-B0EC-4AAC-A5F6-11751FDB7FC6}" srcOrd="1" destOrd="0" parTransId="{70962D77-7D71-4A86-A7AE-751C64E82460}" sibTransId="{A6506C6D-C541-493B-AF30-1855B0E4824F}"/>
    <dgm:cxn modelId="{B75F1445-0D43-4F98-972C-28791C8113C3}" srcId="{12B2DB4F-B5C4-4D79-B454-ED905F1CF0A9}" destId="{F39B283B-8918-4DC8-A597-A058841F0CD1}" srcOrd="3" destOrd="0" parTransId="{BE9C968A-7149-477E-B207-5C970A8DDFEC}" sibTransId="{93045490-6844-462A-83FD-CF33F901BF9B}"/>
    <dgm:cxn modelId="{3277EAC6-35DC-4D08-9F8B-313BD7EB28A4}" srcId="{12B2DB4F-B5C4-4D79-B454-ED905F1CF0A9}" destId="{5FBD7E7B-59E8-4DA8-A3BB-4E002C95F3E9}" srcOrd="2" destOrd="0" parTransId="{1BB00E79-293A-4278-8135-E441BCFA63D1}" sibTransId="{B2742AB3-0DA3-45B2-AF30-9D75FFB81347}"/>
    <dgm:cxn modelId="{465A50DB-CC1F-4E4E-9B88-FEE04CB2F7FF}" type="presOf" srcId="{F39B283B-8918-4DC8-A597-A058841F0CD1}" destId="{52956FC2-1F53-4835-80C9-550EE20EB0AD}" srcOrd="0" destOrd="0" presId="urn:microsoft.com/office/officeart/2005/8/layout/hProcess9"/>
    <dgm:cxn modelId="{50075FE8-3556-46AC-AF03-E3D7B2CE228D}" type="presOf" srcId="{C6690BDE-A980-451D-9998-4DD68BEDAD6C}" destId="{6E00B702-01DB-47E1-8AC6-E68FB82ABAC3}" srcOrd="0" destOrd="0" presId="urn:microsoft.com/office/officeart/2005/8/layout/hProcess9"/>
    <dgm:cxn modelId="{C760E79D-9556-40EB-BFBB-380A88BFE0B3}" type="presOf" srcId="{12B2DB4F-B5C4-4D79-B454-ED905F1CF0A9}" destId="{822A4D29-3A5F-43CA-94D1-05CF0833FDB6}" srcOrd="0" destOrd="0" presId="urn:microsoft.com/office/officeart/2005/8/layout/hProcess9"/>
    <dgm:cxn modelId="{E2F8037F-B05C-48B8-A914-35BDB5361579}" srcId="{12B2DB4F-B5C4-4D79-B454-ED905F1CF0A9}" destId="{C6690BDE-A980-451D-9998-4DD68BEDAD6C}" srcOrd="5" destOrd="0" parTransId="{1456C2BF-1F1A-49EB-A8CC-7A0135E9C1F1}" sibTransId="{183E5C33-BBF5-4BFB-8090-E62E31A9CC9A}"/>
    <dgm:cxn modelId="{47E84097-72D4-4AEE-84DD-5BB5242D21BC}" srcId="{12B2DB4F-B5C4-4D79-B454-ED905F1CF0A9}" destId="{7597B86F-3EC9-45AD-9109-AA4C2E802473}" srcOrd="4" destOrd="0" parTransId="{53630C34-BC46-4CDF-9581-4967683D90D1}" sibTransId="{7A2A1CFA-A74B-425B-A26B-FF16BBD0C5E9}"/>
    <dgm:cxn modelId="{9A2D599C-884D-45AA-8F40-5C187AE1F7A5}" type="presParOf" srcId="{822A4D29-3A5F-43CA-94D1-05CF0833FDB6}" destId="{1CDA914F-B648-4AA1-8F36-09F09320D74E}" srcOrd="0" destOrd="0" presId="urn:microsoft.com/office/officeart/2005/8/layout/hProcess9"/>
    <dgm:cxn modelId="{0D7C062D-10A0-4C4D-AF52-6A59260E7549}" type="presParOf" srcId="{822A4D29-3A5F-43CA-94D1-05CF0833FDB6}" destId="{DC4F4F28-44FE-4022-BE5D-096C7AB9584B}" srcOrd="1" destOrd="0" presId="urn:microsoft.com/office/officeart/2005/8/layout/hProcess9"/>
    <dgm:cxn modelId="{00CD68E6-1D08-40BC-9634-1EF7CDCCC1CC}" type="presParOf" srcId="{DC4F4F28-44FE-4022-BE5D-096C7AB9584B}" destId="{8115D8A5-9650-4270-A476-801C0C8B9E2E}" srcOrd="0" destOrd="0" presId="urn:microsoft.com/office/officeart/2005/8/layout/hProcess9"/>
    <dgm:cxn modelId="{1836C0F1-12D0-4C7A-8379-0D6A51EB0179}" type="presParOf" srcId="{DC4F4F28-44FE-4022-BE5D-096C7AB9584B}" destId="{8BD7779E-BB60-49E6-AC7B-4B0CCA4CEAFE}" srcOrd="1" destOrd="0" presId="urn:microsoft.com/office/officeart/2005/8/layout/hProcess9"/>
    <dgm:cxn modelId="{92D2DE84-DB0F-4E59-B81A-E3DC28855B9E}" type="presParOf" srcId="{DC4F4F28-44FE-4022-BE5D-096C7AB9584B}" destId="{95628812-F72F-457C-9C60-691F8D5BD0B4}" srcOrd="2" destOrd="0" presId="urn:microsoft.com/office/officeart/2005/8/layout/hProcess9"/>
    <dgm:cxn modelId="{830690C9-14FB-4FE9-B337-50D70E9F5928}" type="presParOf" srcId="{DC4F4F28-44FE-4022-BE5D-096C7AB9584B}" destId="{1B186AF1-34E5-4F83-92C1-1E6F9C08FAFF}" srcOrd="3" destOrd="0" presId="urn:microsoft.com/office/officeart/2005/8/layout/hProcess9"/>
    <dgm:cxn modelId="{8F41730B-AF1B-4E8C-A662-6DAFEBB4F3EB}" type="presParOf" srcId="{DC4F4F28-44FE-4022-BE5D-096C7AB9584B}" destId="{6609A588-9A06-4D29-8CFD-83F8DEBB97C4}" srcOrd="4" destOrd="0" presId="urn:microsoft.com/office/officeart/2005/8/layout/hProcess9"/>
    <dgm:cxn modelId="{D61DCFCB-A928-41A7-B714-EDAA7F82FF5F}" type="presParOf" srcId="{DC4F4F28-44FE-4022-BE5D-096C7AB9584B}" destId="{51F96C44-BDF1-4F73-BA96-57CC4A190FE8}" srcOrd="5" destOrd="0" presId="urn:microsoft.com/office/officeart/2005/8/layout/hProcess9"/>
    <dgm:cxn modelId="{B363BAAF-CFF5-42A0-A157-A97A4190A190}" type="presParOf" srcId="{DC4F4F28-44FE-4022-BE5D-096C7AB9584B}" destId="{52956FC2-1F53-4835-80C9-550EE20EB0AD}" srcOrd="6" destOrd="0" presId="urn:microsoft.com/office/officeart/2005/8/layout/hProcess9"/>
    <dgm:cxn modelId="{6AD9FF0F-AB5D-41E9-94A2-A2F7378E8E2A}" type="presParOf" srcId="{DC4F4F28-44FE-4022-BE5D-096C7AB9584B}" destId="{33207D2B-42BE-4E9A-848A-D36ECD318A5A}" srcOrd="7" destOrd="0" presId="urn:microsoft.com/office/officeart/2005/8/layout/hProcess9"/>
    <dgm:cxn modelId="{63CFDF38-F64B-4DA6-B580-68FE663A67D4}" type="presParOf" srcId="{DC4F4F28-44FE-4022-BE5D-096C7AB9584B}" destId="{85464592-0F53-4B4A-9C07-C0764DBF5AB2}" srcOrd="8" destOrd="0" presId="urn:microsoft.com/office/officeart/2005/8/layout/hProcess9"/>
    <dgm:cxn modelId="{967F5A71-C05F-4C4C-B8EF-A5BCC574C9A1}" type="presParOf" srcId="{DC4F4F28-44FE-4022-BE5D-096C7AB9584B}" destId="{50CDA34D-FFA9-408E-9DF4-F604D08D3773}" srcOrd="9" destOrd="0" presId="urn:microsoft.com/office/officeart/2005/8/layout/hProcess9"/>
    <dgm:cxn modelId="{08ACEDB7-08BC-4498-A309-8D19FD330A17}" type="presParOf" srcId="{DC4F4F28-44FE-4022-BE5D-096C7AB9584B}" destId="{6E00B702-01DB-47E1-8AC6-E68FB82ABAC3}"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B2DB4F-B5C4-4D79-B454-ED905F1CF0A9}" type="doc">
      <dgm:prSet loTypeId="urn:microsoft.com/office/officeart/2005/8/layout/hProcess9" loCatId="process" qsTypeId="urn:microsoft.com/office/officeart/2005/8/quickstyle/simple1" qsCatId="simple" csTypeId="urn:microsoft.com/office/officeart/2005/8/colors/accent0_1" csCatId="mainScheme" phldr="1"/>
      <dgm:spPr/>
    </dgm:pt>
    <dgm:pt modelId="{0219A7A7-3B64-483E-AE2F-AFB929C4F4B2}">
      <dgm:prSet phldrT="[Text]" custT="1"/>
      <dgm:spPr/>
      <dgm:t>
        <a:bodyPr/>
        <a:lstStyle/>
        <a:p>
          <a:pPr rtl="1"/>
          <a:r>
            <a:rPr lang="en-US" sz="1200" dirty="0" smtClean="0"/>
            <a:t>Social determinants of health</a:t>
          </a:r>
          <a:endParaRPr lang="fa-IR" sz="1200" dirty="0"/>
        </a:p>
      </dgm:t>
    </dgm:pt>
    <dgm:pt modelId="{2BCCF495-65AB-41F1-A39F-A360B23C5BFB}" type="parTrans" cxnId="{F1CF7A8E-29A1-454A-987D-EE6D0EE28ADD}">
      <dgm:prSet/>
      <dgm:spPr/>
      <dgm:t>
        <a:bodyPr/>
        <a:lstStyle/>
        <a:p>
          <a:pPr rtl="1"/>
          <a:endParaRPr lang="fa-IR" sz="1200"/>
        </a:p>
      </dgm:t>
    </dgm:pt>
    <dgm:pt modelId="{66BBABE6-1518-4632-BA59-27C9631AADBD}" type="sibTrans" cxnId="{F1CF7A8E-29A1-454A-987D-EE6D0EE28ADD}">
      <dgm:prSet/>
      <dgm:spPr/>
      <dgm:t>
        <a:bodyPr/>
        <a:lstStyle/>
        <a:p>
          <a:pPr rtl="1"/>
          <a:endParaRPr lang="fa-IR" sz="1200"/>
        </a:p>
      </dgm:t>
    </dgm:pt>
    <dgm:pt modelId="{F39B283B-8918-4DC8-A597-A058841F0CD1}">
      <dgm:prSet phldrT="[Text]" custT="1"/>
      <dgm:spPr/>
      <dgm:t>
        <a:bodyPr/>
        <a:lstStyle/>
        <a:p>
          <a:pPr rtl="1"/>
          <a:r>
            <a:rPr lang="en-US" sz="1200" dirty="0" smtClean="0"/>
            <a:t>Clinical disease</a:t>
          </a:r>
          <a:endParaRPr lang="fa-IR" sz="1200" dirty="0"/>
        </a:p>
      </dgm:t>
    </dgm:pt>
    <dgm:pt modelId="{BE9C968A-7149-477E-B207-5C970A8DDFEC}" type="parTrans" cxnId="{B75F1445-0D43-4F98-972C-28791C8113C3}">
      <dgm:prSet/>
      <dgm:spPr/>
      <dgm:t>
        <a:bodyPr/>
        <a:lstStyle/>
        <a:p>
          <a:pPr rtl="1"/>
          <a:endParaRPr lang="fa-IR" sz="1200"/>
        </a:p>
      </dgm:t>
    </dgm:pt>
    <dgm:pt modelId="{93045490-6844-462A-83FD-CF33F901BF9B}" type="sibTrans" cxnId="{B75F1445-0D43-4F98-972C-28791C8113C3}">
      <dgm:prSet/>
      <dgm:spPr/>
      <dgm:t>
        <a:bodyPr/>
        <a:lstStyle/>
        <a:p>
          <a:pPr rtl="1"/>
          <a:endParaRPr lang="fa-IR" sz="1200"/>
        </a:p>
      </dgm:t>
    </dgm:pt>
    <dgm:pt modelId="{C6690BDE-A980-451D-9998-4DD68BEDAD6C}">
      <dgm:prSet phldrT="[Text]" custT="1"/>
      <dgm:spPr/>
      <dgm:t>
        <a:bodyPr/>
        <a:lstStyle/>
        <a:p>
          <a:pPr rtl="1"/>
          <a:r>
            <a:rPr lang="en-US" sz="1200" dirty="0" smtClean="0"/>
            <a:t>Socioeconomic consequences of disease</a:t>
          </a:r>
          <a:endParaRPr lang="fa-IR" sz="1200" dirty="0"/>
        </a:p>
      </dgm:t>
    </dgm:pt>
    <dgm:pt modelId="{1456C2BF-1F1A-49EB-A8CC-7A0135E9C1F1}" type="parTrans" cxnId="{E2F8037F-B05C-48B8-A914-35BDB5361579}">
      <dgm:prSet/>
      <dgm:spPr/>
      <dgm:t>
        <a:bodyPr/>
        <a:lstStyle/>
        <a:p>
          <a:pPr rtl="1"/>
          <a:endParaRPr lang="fa-IR" sz="1200"/>
        </a:p>
      </dgm:t>
    </dgm:pt>
    <dgm:pt modelId="{183E5C33-BBF5-4BFB-8090-E62E31A9CC9A}" type="sibTrans" cxnId="{E2F8037F-B05C-48B8-A914-35BDB5361579}">
      <dgm:prSet/>
      <dgm:spPr/>
      <dgm:t>
        <a:bodyPr/>
        <a:lstStyle/>
        <a:p>
          <a:pPr rtl="1"/>
          <a:endParaRPr lang="fa-IR" sz="1200"/>
        </a:p>
      </dgm:t>
    </dgm:pt>
    <dgm:pt modelId="{5FBD7E7B-59E8-4DA8-A3BB-4E002C95F3E9}">
      <dgm:prSet custT="1"/>
      <dgm:spPr/>
      <dgm:t>
        <a:bodyPr/>
        <a:lstStyle/>
        <a:p>
          <a:pPr rtl="1"/>
          <a:r>
            <a:rPr lang="en-US" sz="1200" dirty="0" smtClean="0"/>
            <a:t>Biological disease</a:t>
          </a:r>
          <a:endParaRPr lang="fa-IR" sz="1200" dirty="0"/>
        </a:p>
      </dgm:t>
    </dgm:pt>
    <dgm:pt modelId="{1BB00E79-293A-4278-8135-E441BCFA63D1}" type="parTrans" cxnId="{3277EAC6-35DC-4D08-9F8B-313BD7EB28A4}">
      <dgm:prSet/>
      <dgm:spPr/>
      <dgm:t>
        <a:bodyPr/>
        <a:lstStyle/>
        <a:p>
          <a:pPr rtl="1"/>
          <a:endParaRPr lang="fa-IR" sz="1200"/>
        </a:p>
      </dgm:t>
    </dgm:pt>
    <dgm:pt modelId="{B2742AB3-0DA3-45B2-AF30-9D75FFB81347}" type="sibTrans" cxnId="{3277EAC6-35DC-4D08-9F8B-313BD7EB28A4}">
      <dgm:prSet/>
      <dgm:spPr/>
      <dgm:t>
        <a:bodyPr/>
        <a:lstStyle/>
        <a:p>
          <a:pPr rtl="1"/>
          <a:endParaRPr lang="fa-IR" sz="1200"/>
        </a:p>
      </dgm:t>
    </dgm:pt>
    <dgm:pt modelId="{89CF51EB-B0EC-4AAC-A5F6-11751FDB7FC6}">
      <dgm:prSet custT="1"/>
      <dgm:spPr/>
      <dgm:t>
        <a:bodyPr/>
        <a:lstStyle/>
        <a:p>
          <a:pPr rtl="1"/>
          <a:r>
            <a:rPr lang="en-US" sz="1200" dirty="0" smtClean="0"/>
            <a:t>Health risk factors</a:t>
          </a:r>
          <a:endParaRPr lang="fa-IR" sz="1200" dirty="0"/>
        </a:p>
      </dgm:t>
    </dgm:pt>
    <dgm:pt modelId="{70962D77-7D71-4A86-A7AE-751C64E82460}" type="parTrans" cxnId="{ED2F10FF-513C-45F9-90D5-EF96DD224549}">
      <dgm:prSet/>
      <dgm:spPr/>
      <dgm:t>
        <a:bodyPr/>
        <a:lstStyle/>
        <a:p>
          <a:pPr rtl="1"/>
          <a:endParaRPr lang="fa-IR" sz="1200"/>
        </a:p>
      </dgm:t>
    </dgm:pt>
    <dgm:pt modelId="{A6506C6D-C541-493B-AF30-1855B0E4824F}" type="sibTrans" cxnId="{ED2F10FF-513C-45F9-90D5-EF96DD224549}">
      <dgm:prSet/>
      <dgm:spPr/>
      <dgm:t>
        <a:bodyPr/>
        <a:lstStyle/>
        <a:p>
          <a:pPr rtl="1"/>
          <a:endParaRPr lang="fa-IR" sz="1200"/>
        </a:p>
      </dgm:t>
    </dgm:pt>
    <dgm:pt modelId="{7597B86F-3EC9-45AD-9109-AA4C2E802473}">
      <dgm:prSet custT="1"/>
      <dgm:spPr/>
      <dgm:t>
        <a:bodyPr/>
        <a:lstStyle/>
        <a:p>
          <a:pPr rtl="1"/>
          <a:r>
            <a:rPr lang="en-US" sz="1200" dirty="0" smtClean="0"/>
            <a:t>Sequels </a:t>
          </a:r>
        </a:p>
        <a:p>
          <a:pPr rtl="1"/>
          <a:r>
            <a:rPr lang="en-US" sz="1200" dirty="0" smtClean="0"/>
            <a:t>and</a:t>
          </a:r>
        </a:p>
        <a:p>
          <a:pPr rtl="1"/>
          <a:r>
            <a:rPr lang="en-US" sz="1200" dirty="0" smtClean="0"/>
            <a:t>disabilities</a:t>
          </a:r>
          <a:endParaRPr lang="fa-IR" sz="1200" dirty="0"/>
        </a:p>
      </dgm:t>
    </dgm:pt>
    <dgm:pt modelId="{53630C34-BC46-4CDF-9581-4967683D90D1}" type="parTrans" cxnId="{47E84097-72D4-4AEE-84DD-5BB5242D21BC}">
      <dgm:prSet/>
      <dgm:spPr/>
      <dgm:t>
        <a:bodyPr/>
        <a:lstStyle/>
        <a:p>
          <a:pPr rtl="1"/>
          <a:endParaRPr lang="fa-IR" sz="1200"/>
        </a:p>
      </dgm:t>
    </dgm:pt>
    <dgm:pt modelId="{7A2A1CFA-A74B-425B-A26B-FF16BBD0C5E9}" type="sibTrans" cxnId="{47E84097-72D4-4AEE-84DD-5BB5242D21BC}">
      <dgm:prSet/>
      <dgm:spPr/>
      <dgm:t>
        <a:bodyPr/>
        <a:lstStyle/>
        <a:p>
          <a:pPr rtl="1"/>
          <a:endParaRPr lang="fa-IR" sz="1200"/>
        </a:p>
      </dgm:t>
    </dgm:pt>
    <dgm:pt modelId="{822A4D29-3A5F-43CA-94D1-05CF0833FDB6}" type="pres">
      <dgm:prSet presAssocID="{12B2DB4F-B5C4-4D79-B454-ED905F1CF0A9}" presName="CompostProcess" presStyleCnt="0">
        <dgm:presLayoutVars>
          <dgm:dir/>
          <dgm:resizeHandles val="exact"/>
        </dgm:presLayoutVars>
      </dgm:prSet>
      <dgm:spPr/>
    </dgm:pt>
    <dgm:pt modelId="{1CDA914F-B648-4AA1-8F36-09F09320D74E}" type="pres">
      <dgm:prSet presAssocID="{12B2DB4F-B5C4-4D79-B454-ED905F1CF0A9}" presName="arrow" presStyleLbl="bgShp" presStyleIdx="0" presStyleCnt="1" custScaleX="117647" custLinFactNeighborY="-4545"/>
      <dgm:spPr/>
    </dgm:pt>
    <dgm:pt modelId="{DC4F4F28-44FE-4022-BE5D-096C7AB9584B}" type="pres">
      <dgm:prSet presAssocID="{12B2DB4F-B5C4-4D79-B454-ED905F1CF0A9}" presName="linearProcess" presStyleCnt="0"/>
      <dgm:spPr/>
    </dgm:pt>
    <dgm:pt modelId="{8115D8A5-9650-4270-A476-801C0C8B9E2E}" type="pres">
      <dgm:prSet presAssocID="{0219A7A7-3B64-483E-AE2F-AFB929C4F4B2}" presName="textNode" presStyleLbl="node1" presStyleIdx="0" presStyleCnt="6">
        <dgm:presLayoutVars>
          <dgm:bulletEnabled val="1"/>
        </dgm:presLayoutVars>
      </dgm:prSet>
      <dgm:spPr/>
      <dgm:t>
        <a:bodyPr/>
        <a:lstStyle/>
        <a:p>
          <a:pPr rtl="1"/>
          <a:endParaRPr lang="fa-IR"/>
        </a:p>
      </dgm:t>
    </dgm:pt>
    <dgm:pt modelId="{8BD7779E-BB60-49E6-AC7B-4B0CCA4CEAFE}" type="pres">
      <dgm:prSet presAssocID="{66BBABE6-1518-4632-BA59-27C9631AADBD}" presName="sibTrans" presStyleCnt="0"/>
      <dgm:spPr/>
    </dgm:pt>
    <dgm:pt modelId="{95628812-F72F-457C-9C60-691F8D5BD0B4}" type="pres">
      <dgm:prSet presAssocID="{89CF51EB-B0EC-4AAC-A5F6-11751FDB7FC6}" presName="textNode" presStyleLbl="node1" presStyleIdx="1" presStyleCnt="6" custLinFactNeighborX="-74611">
        <dgm:presLayoutVars>
          <dgm:bulletEnabled val="1"/>
        </dgm:presLayoutVars>
      </dgm:prSet>
      <dgm:spPr/>
      <dgm:t>
        <a:bodyPr/>
        <a:lstStyle/>
        <a:p>
          <a:pPr rtl="1"/>
          <a:endParaRPr lang="fa-IR"/>
        </a:p>
      </dgm:t>
    </dgm:pt>
    <dgm:pt modelId="{1B186AF1-34E5-4F83-92C1-1E6F9C08FAFF}" type="pres">
      <dgm:prSet presAssocID="{A6506C6D-C541-493B-AF30-1855B0E4824F}" presName="sibTrans" presStyleCnt="0"/>
      <dgm:spPr/>
    </dgm:pt>
    <dgm:pt modelId="{6609A588-9A06-4D29-8CFD-83F8DEBB97C4}" type="pres">
      <dgm:prSet presAssocID="{5FBD7E7B-59E8-4DA8-A3BB-4E002C95F3E9}" presName="textNode" presStyleLbl="node1" presStyleIdx="2" presStyleCnt="6" custLinFactX="-8195" custLinFactNeighborX="-100000">
        <dgm:presLayoutVars>
          <dgm:bulletEnabled val="1"/>
        </dgm:presLayoutVars>
      </dgm:prSet>
      <dgm:spPr/>
      <dgm:t>
        <a:bodyPr/>
        <a:lstStyle/>
        <a:p>
          <a:pPr rtl="1"/>
          <a:endParaRPr lang="fa-IR"/>
        </a:p>
      </dgm:t>
    </dgm:pt>
    <dgm:pt modelId="{51F96C44-BDF1-4F73-BA96-57CC4A190FE8}" type="pres">
      <dgm:prSet presAssocID="{B2742AB3-0DA3-45B2-AF30-9D75FFB81347}" presName="sibTrans" presStyleCnt="0"/>
      <dgm:spPr/>
    </dgm:pt>
    <dgm:pt modelId="{52956FC2-1F53-4835-80C9-550EE20EB0AD}" type="pres">
      <dgm:prSet presAssocID="{F39B283B-8918-4DC8-A597-A058841F0CD1}" presName="textNode" presStyleLbl="node1" presStyleIdx="3" presStyleCnt="6" custLinFactX="-20622" custLinFactNeighborX="-100000">
        <dgm:presLayoutVars>
          <dgm:bulletEnabled val="1"/>
        </dgm:presLayoutVars>
      </dgm:prSet>
      <dgm:spPr>
        <a:prstGeom prst="roundRect">
          <a:avLst/>
        </a:prstGeom>
      </dgm:spPr>
      <dgm:t>
        <a:bodyPr/>
        <a:lstStyle/>
        <a:p>
          <a:pPr rtl="1"/>
          <a:endParaRPr lang="fa-IR"/>
        </a:p>
      </dgm:t>
    </dgm:pt>
    <dgm:pt modelId="{33207D2B-42BE-4E9A-848A-D36ECD318A5A}" type="pres">
      <dgm:prSet presAssocID="{93045490-6844-462A-83FD-CF33F901BF9B}" presName="sibTrans" presStyleCnt="0"/>
      <dgm:spPr/>
    </dgm:pt>
    <dgm:pt modelId="{85464592-0F53-4B4A-9C07-C0764DBF5AB2}" type="pres">
      <dgm:prSet presAssocID="{7597B86F-3EC9-45AD-9109-AA4C2E802473}" presName="textNode" presStyleLbl="node1" presStyleIdx="4" presStyleCnt="6" custLinFactX="-33049" custLinFactNeighborX="-100000">
        <dgm:presLayoutVars>
          <dgm:bulletEnabled val="1"/>
        </dgm:presLayoutVars>
      </dgm:prSet>
      <dgm:spPr/>
      <dgm:t>
        <a:bodyPr/>
        <a:lstStyle/>
        <a:p>
          <a:pPr rtl="1"/>
          <a:endParaRPr lang="fa-IR"/>
        </a:p>
      </dgm:t>
    </dgm:pt>
    <dgm:pt modelId="{50CDA34D-FFA9-408E-9DF4-F604D08D3773}" type="pres">
      <dgm:prSet presAssocID="{7A2A1CFA-A74B-425B-A26B-FF16BBD0C5E9}" presName="sibTrans" presStyleCnt="0"/>
      <dgm:spPr/>
    </dgm:pt>
    <dgm:pt modelId="{6E00B702-01DB-47E1-8AC6-E68FB82ABAC3}" type="pres">
      <dgm:prSet presAssocID="{C6690BDE-A980-451D-9998-4DD68BEDAD6C}" presName="textNode" presStyleLbl="node1" presStyleIdx="5" presStyleCnt="6" custLinFactX="-45476" custLinFactNeighborX="-100000">
        <dgm:presLayoutVars>
          <dgm:bulletEnabled val="1"/>
        </dgm:presLayoutVars>
      </dgm:prSet>
      <dgm:spPr/>
      <dgm:t>
        <a:bodyPr/>
        <a:lstStyle/>
        <a:p>
          <a:pPr rtl="1"/>
          <a:endParaRPr lang="fa-IR"/>
        </a:p>
      </dgm:t>
    </dgm:pt>
  </dgm:ptLst>
  <dgm:cxnLst>
    <dgm:cxn modelId="{F1CF7A8E-29A1-454A-987D-EE6D0EE28ADD}" srcId="{12B2DB4F-B5C4-4D79-B454-ED905F1CF0A9}" destId="{0219A7A7-3B64-483E-AE2F-AFB929C4F4B2}" srcOrd="0" destOrd="0" parTransId="{2BCCF495-65AB-41F1-A39F-A360B23C5BFB}" sibTransId="{66BBABE6-1518-4632-BA59-27C9631AADBD}"/>
    <dgm:cxn modelId="{D32410A9-2D6A-4380-A129-BD5836D37F3A}" type="presOf" srcId="{C6690BDE-A980-451D-9998-4DD68BEDAD6C}" destId="{6E00B702-01DB-47E1-8AC6-E68FB82ABAC3}" srcOrd="0" destOrd="0" presId="urn:microsoft.com/office/officeart/2005/8/layout/hProcess9"/>
    <dgm:cxn modelId="{6262C71E-4022-4898-B1D5-9914B011E90A}" type="presOf" srcId="{89CF51EB-B0EC-4AAC-A5F6-11751FDB7FC6}" destId="{95628812-F72F-457C-9C60-691F8D5BD0B4}" srcOrd="0" destOrd="0" presId="urn:microsoft.com/office/officeart/2005/8/layout/hProcess9"/>
    <dgm:cxn modelId="{3ED3B29B-68C5-4FE0-AD60-7DFCD7673A47}" type="presOf" srcId="{12B2DB4F-B5C4-4D79-B454-ED905F1CF0A9}" destId="{822A4D29-3A5F-43CA-94D1-05CF0833FDB6}" srcOrd="0" destOrd="0" presId="urn:microsoft.com/office/officeart/2005/8/layout/hProcess9"/>
    <dgm:cxn modelId="{ED2F10FF-513C-45F9-90D5-EF96DD224549}" srcId="{12B2DB4F-B5C4-4D79-B454-ED905F1CF0A9}" destId="{89CF51EB-B0EC-4AAC-A5F6-11751FDB7FC6}" srcOrd="1" destOrd="0" parTransId="{70962D77-7D71-4A86-A7AE-751C64E82460}" sibTransId="{A6506C6D-C541-493B-AF30-1855B0E4824F}"/>
    <dgm:cxn modelId="{B75F1445-0D43-4F98-972C-28791C8113C3}" srcId="{12B2DB4F-B5C4-4D79-B454-ED905F1CF0A9}" destId="{F39B283B-8918-4DC8-A597-A058841F0CD1}" srcOrd="3" destOrd="0" parTransId="{BE9C968A-7149-477E-B207-5C970A8DDFEC}" sibTransId="{93045490-6844-462A-83FD-CF33F901BF9B}"/>
    <dgm:cxn modelId="{3277EAC6-35DC-4D08-9F8B-313BD7EB28A4}" srcId="{12B2DB4F-B5C4-4D79-B454-ED905F1CF0A9}" destId="{5FBD7E7B-59E8-4DA8-A3BB-4E002C95F3E9}" srcOrd="2" destOrd="0" parTransId="{1BB00E79-293A-4278-8135-E441BCFA63D1}" sibTransId="{B2742AB3-0DA3-45B2-AF30-9D75FFB81347}"/>
    <dgm:cxn modelId="{7BE7D14A-BEAE-4D25-8502-E810A2A669F0}" type="presOf" srcId="{0219A7A7-3B64-483E-AE2F-AFB929C4F4B2}" destId="{8115D8A5-9650-4270-A476-801C0C8B9E2E}" srcOrd="0" destOrd="0" presId="urn:microsoft.com/office/officeart/2005/8/layout/hProcess9"/>
    <dgm:cxn modelId="{FB1527E1-CBD8-4C65-BA8D-0FCC69F7733E}" type="presOf" srcId="{F39B283B-8918-4DC8-A597-A058841F0CD1}" destId="{52956FC2-1F53-4835-80C9-550EE20EB0AD}" srcOrd="0" destOrd="0" presId="urn:microsoft.com/office/officeart/2005/8/layout/hProcess9"/>
    <dgm:cxn modelId="{EA48DB4F-287D-4A30-9CB3-ADA442AE471A}" type="presOf" srcId="{7597B86F-3EC9-45AD-9109-AA4C2E802473}" destId="{85464592-0F53-4B4A-9C07-C0764DBF5AB2}" srcOrd="0" destOrd="0" presId="urn:microsoft.com/office/officeart/2005/8/layout/hProcess9"/>
    <dgm:cxn modelId="{E2F8037F-B05C-48B8-A914-35BDB5361579}" srcId="{12B2DB4F-B5C4-4D79-B454-ED905F1CF0A9}" destId="{C6690BDE-A980-451D-9998-4DD68BEDAD6C}" srcOrd="5" destOrd="0" parTransId="{1456C2BF-1F1A-49EB-A8CC-7A0135E9C1F1}" sibTransId="{183E5C33-BBF5-4BFB-8090-E62E31A9CC9A}"/>
    <dgm:cxn modelId="{47E84097-72D4-4AEE-84DD-5BB5242D21BC}" srcId="{12B2DB4F-B5C4-4D79-B454-ED905F1CF0A9}" destId="{7597B86F-3EC9-45AD-9109-AA4C2E802473}" srcOrd="4" destOrd="0" parTransId="{53630C34-BC46-4CDF-9581-4967683D90D1}" sibTransId="{7A2A1CFA-A74B-425B-A26B-FF16BBD0C5E9}"/>
    <dgm:cxn modelId="{0A1E4E72-8907-4E55-BA9B-1E929CA87114}" type="presOf" srcId="{5FBD7E7B-59E8-4DA8-A3BB-4E002C95F3E9}" destId="{6609A588-9A06-4D29-8CFD-83F8DEBB97C4}" srcOrd="0" destOrd="0" presId="urn:microsoft.com/office/officeart/2005/8/layout/hProcess9"/>
    <dgm:cxn modelId="{13C82360-52FB-4D1C-9B2E-23EF33604461}" type="presParOf" srcId="{822A4D29-3A5F-43CA-94D1-05CF0833FDB6}" destId="{1CDA914F-B648-4AA1-8F36-09F09320D74E}" srcOrd="0" destOrd="0" presId="urn:microsoft.com/office/officeart/2005/8/layout/hProcess9"/>
    <dgm:cxn modelId="{C5471233-F913-4646-A263-46F54F0B2302}" type="presParOf" srcId="{822A4D29-3A5F-43CA-94D1-05CF0833FDB6}" destId="{DC4F4F28-44FE-4022-BE5D-096C7AB9584B}" srcOrd="1" destOrd="0" presId="urn:microsoft.com/office/officeart/2005/8/layout/hProcess9"/>
    <dgm:cxn modelId="{5716F8DF-BB0B-4644-9DE5-FBDA5D9AF0E2}" type="presParOf" srcId="{DC4F4F28-44FE-4022-BE5D-096C7AB9584B}" destId="{8115D8A5-9650-4270-A476-801C0C8B9E2E}" srcOrd="0" destOrd="0" presId="urn:microsoft.com/office/officeart/2005/8/layout/hProcess9"/>
    <dgm:cxn modelId="{102788C2-54D4-4013-9A5D-507B89BD8571}" type="presParOf" srcId="{DC4F4F28-44FE-4022-BE5D-096C7AB9584B}" destId="{8BD7779E-BB60-49E6-AC7B-4B0CCA4CEAFE}" srcOrd="1" destOrd="0" presId="urn:microsoft.com/office/officeart/2005/8/layout/hProcess9"/>
    <dgm:cxn modelId="{0D8668A5-2F0F-4310-A2BC-2EF599980F79}" type="presParOf" srcId="{DC4F4F28-44FE-4022-BE5D-096C7AB9584B}" destId="{95628812-F72F-457C-9C60-691F8D5BD0B4}" srcOrd="2" destOrd="0" presId="urn:microsoft.com/office/officeart/2005/8/layout/hProcess9"/>
    <dgm:cxn modelId="{4101C156-BC91-45FE-BD0C-5F307270617D}" type="presParOf" srcId="{DC4F4F28-44FE-4022-BE5D-096C7AB9584B}" destId="{1B186AF1-34E5-4F83-92C1-1E6F9C08FAFF}" srcOrd="3" destOrd="0" presId="urn:microsoft.com/office/officeart/2005/8/layout/hProcess9"/>
    <dgm:cxn modelId="{A2E70024-5413-4741-8C44-D62409675367}" type="presParOf" srcId="{DC4F4F28-44FE-4022-BE5D-096C7AB9584B}" destId="{6609A588-9A06-4D29-8CFD-83F8DEBB97C4}" srcOrd="4" destOrd="0" presId="urn:microsoft.com/office/officeart/2005/8/layout/hProcess9"/>
    <dgm:cxn modelId="{5D64C258-C29E-4790-A2A4-5FFE375565D1}" type="presParOf" srcId="{DC4F4F28-44FE-4022-BE5D-096C7AB9584B}" destId="{51F96C44-BDF1-4F73-BA96-57CC4A190FE8}" srcOrd="5" destOrd="0" presId="urn:microsoft.com/office/officeart/2005/8/layout/hProcess9"/>
    <dgm:cxn modelId="{2F34E3A6-5C63-4117-81C1-1DFBC8DF77E2}" type="presParOf" srcId="{DC4F4F28-44FE-4022-BE5D-096C7AB9584B}" destId="{52956FC2-1F53-4835-80C9-550EE20EB0AD}" srcOrd="6" destOrd="0" presId="urn:microsoft.com/office/officeart/2005/8/layout/hProcess9"/>
    <dgm:cxn modelId="{04490351-4246-48A2-A8B6-F82597CB2E16}" type="presParOf" srcId="{DC4F4F28-44FE-4022-BE5D-096C7AB9584B}" destId="{33207D2B-42BE-4E9A-848A-D36ECD318A5A}" srcOrd="7" destOrd="0" presId="urn:microsoft.com/office/officeart/2005/8/layout/hProcess9"/>
    <dgm:cxn modelId="{F80D5C07-AE91-4B1F-819E-52E43C9252FF}" type="presParOf" srcId="{DC4F4F28-44FE-4022-BE5D-096C7AB9584B}" destId="{85464592-0F53-4B4A-9C07-C0764DBF5AB2}" srcOrd="8" destOrd="0" presId="urn:microsoft.com/office/officeart/2005/8/layout/hProcess9"/>
    <dgm:cxn modelId="{87BCBEBA-9AAB-407A-8B58-C3B91761D164}" type="presParOf" srcId="{DC4F4F28-44FE-4022-BE5D-096C7AB9584B}" destId="{50CDA34D-FFA9-408E-9DF4-F604D08D3773}" srcOrd="9" destOrd="0" presId="urn:microsoft.com/office/officeart/2005/8/layout/hProcess9"/>
    <dgm:cxn modelId="{F92A068E-0573-4365-BF1A-732DB00DF3B5}" type="presParOf" srcId="{DC4F4F28-44FE-4022-BE5D-096C7AB9584B}" destId="{6E00B702-01DB-47E1-8AC6-E68FB82ABAC3}"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B2DB4F-B5C4-4D79-B454-ED905F1CF0A9}" type="doc">
      <dgm:prSet loTypeId="urn:microsoft.com/office/officeart/2005/8/layout/hProcess9" loCatId="process" qsTypeId="urn:microsoft.com/office/officeart/2005/8/quickstyle/simple1" qsCatId="simple" csTypeId="urn:microsoft.com/office/officeart/2005/8/colors/accent0_1" csCatId="mainScheme" phldr="1"/>
      <dgm:spPr/>
    </dgm:pt>
    <dgm:pt modelId="{0219A7A7-3B64-483E-AE2F-AFB929C4F4B2}">
      <dgm:prSet phldrT="[Text]" custT="1"/>
      <dgm:spPr/>
      <dgm:t>
        <a:bodyPr/>
        <a:lstStyle/>
        <a:p>
          <a:pPr rtl="1"/>
          <a:r>
            <a:rPr lang="en-US" sz="1200" dirty="0" smtClean="0"/>
            <a:t>Social determinants of health</a:t>
          </a:r>
          <a:endParaRPr lang="fa-IR" sz="1200" dirty="0"/>
        </a:p>
      </dgm:t>
    </dgm:pt>
    <dgm:pt modelId="{2BCCF495-65AB-41F1-A39F-A360B23C5BFB}" type="parTrans" cxnId="{F1CF7A8E-29A1-454A-987D-EE6D0EE28ADD}">
      <dgm:prSet/>
      <dgm:spPr/>
      <dgm:t>
        <a:bodyPr/>
        <a:lstStyle/>
        <a:p>
          <a:pPr rtl="1"/>
          <a:endParaRPr lang="fa-IR" sz="1200"/>
        </a:p>
      </dgm:t>
    </dgm:pt>
    <dgm:pt modelId="{66BBABE6-1518-4632-BA59-27C9631AADBD}" type="sibTrans" cxnId="{F1CF7A8E-29A1-454A-987D-EE6D0EE28ADD}">
      <dgm:prSet/>
      <dgm:spPr/>
      <dgm:t>
        <a:bodyPr/>
        <a:lstStyle/>
        <a:p>
          <a:pPr rtl="1"/>
          <a:endParaRPr lang="fa-IR" sz="1200"/>
        </a:p>
      </dgm:t>
    </dgm:pt>
    <dgm:pt modelId="{F39B283B-8918-4DC8-A597-A058841F0CD1}">
      <dgm:prSet phldrT="[Text]" custT="1"/>
      <dgm:spPr/>
      <dgm:t>
        <a:bodyPr/>
        <a:lstStyle/>
        <a:p>
          <a:pPr rtl="1"/>
          <a:r>
            <a:rPr lang="en-US" sz="1200" dirty="0" smtClean="0"/>
            <a:t>Clinical disease</a:t>
          </a:r>
          <a:endParaRPr lang="fa-IR" sz="1200" dirty="0"/>
        </a:p>
      </dgm:t>
    </dgm:pt>
    <dgm:pt modelId="{BE9C968A-7149-477E-B207-5C970A8DDFEC}" type="parTrans" cxnId="{B75F1445-0D43-4F98-972C-28791C8113C3}">
      <dgm:prSet/>
      <dgm:spPr/>
      <dgm:t>
        <a:bodyPr/>
        <a:lstStyle/>
        <a:p>
          <a:pPr rtl="1"/>
          <a:endParaRPr lang="fa-IR" sz="1200"/>
        </a:p>
      </dgm:t>
    </dgm:pt>
    <dgm:pt modelId="{93045490-6844-462A-83FD-CF33F901BF9B}" type="sibTrans" cxnId="{B75F1445-0D43-4F98-972C-28791C8113C3}">
      <dgm:prSet/>
      <dgm:spPr/>
      <dgm:t>
        <a:bodyPr/>
        <a:lstStyle/>
        <a:p>
          <a:pPr rtl="1"/>
          <a:endParaRPr lang="fa-IR" sz="1200"/>
        </a:p>
      </dgm:t>
    </dgm:pt>
    <dgm:pt modelId="{C6690BDE-A980-451D-9998-4DD68BEDAD6C}">
      <dgm:prSet phldrT="[Text]" custT="1"/>
      <dgm:spPr/>
      <dgm:t>
        <a:bodyPr/>
        <a:lstStyle/>
        <a:p>
          <a:pPr rtl="1"/>
          <a:r>
            <a:rPr lang="en-US" sz="1200" dirty="0" smtClean="0"/>
            <a:t>Socioeconomic consequences of disease</a:t>
          </a:r>
          <a:endParaRPr lang="fa-IR" sz="1200" dirty="0"/>
        </a:p>
      </dgm:t>
    </dgm:pt>
    <dgm:pt modelId="{1456C2BF-1F1A-49EB-A8CC-7A0135E9C1F1}" type="parTrans" cxnId="{E2F8037F-B05C-48B8-A914-35BDB5361579}">
      <dgm:prSet/>
      <dgm:spPr/>
      <dgm:t>
        <a:bodyPr/>
        <a:lstStyle/>
        <a:p>
          <a:pPr rtl="1"/>
          <a:endParaRPr lang="fa-IR" sz="1200"/>
        </a:p>
      </dgm:t>
    </dgm:pt>
    <dgm:pt modelId="{183E5C33-BBF5-4BFB-8090-E62E31A9CC9A}" type="sibTrans" cxnId="{E2F8037F-B05C-48B8-A914-35BDB5361579}">
      <dgm:prSet/>
      <dgm:spPr/>
      <dgm:t>
        <a:bodyPr/>
        <a:lstStyle/>
        <a:p>
          <a:pPr rtl="1"/>
          <a:endParaRPr lang="fa-IR" sz="1200"/>
        </a:p>
      </dgm:t>
    </dgm:pt>
    <dgm:pt modelId="{5FBD7E7B-59E8-4DA8-A3BB-4E002C95F3E9}">
      <dgm:prSet custT="1"/>
      <dgm:spPr/>
      <dgm:t>
        <a:bodyPr/>
        <a:lstStyle/>
        <a:p>
          <a:pPr rtl="1"/>
          <a:r>
            <a:rPr lang="en-US" sz="1200" dirty="0" smtClean="0"/>
            <a:t>Biological disease</a:t>
          </a:r>
          <a:endParaRPr lang="fa-IR" sz="1200" dirty="0"/>
        </a:p>
      </dgm:t>
    </dgm:pt>
    <dgm:pt modelId="{1BB00E79-293A-4278-8135-E441BCFA63D1}" type="parTrans" cxnId="{3277EAC6-35DC-4D08-9F8B-313BD7EB28A4}">
      <dgm:prSet/>
      <dgm:spPr/>
      <dgm:t>
        <a:bodyPr/>
        <a:lstStyle/>
        <a:p>
          <a:pPr rtl="1"/>
          <a:endParaRPr lang="fa-IR" sz="1200"/>
        </a:p>
      </dgm:t>
    </dgm:pt>
    <dgm:pt modelId="{B2742AB3-0DA3-45B2-AF30-9D75FFB81347}" type="sibTrans" cxnId="{3277EAC6-35DC-4D08-9F8B-313BD7EB28A4}">
      <dgm:prSet/>
      <dgm:spPr/>
      <dgm:t>
        <a:bodyPr/>
        <a:lstStyle/>
        <a:p>
          <a:pPr rtl="1"/>
          <a:endParaRPr lang="fa-IR" sz="1200"/>
        </a:p>
      </dgm:t>
    </dgm:pt>
    <dgm:pt modelId="{89CF51EB-B0EC-4AAC-A5F6-11751FDB7FC6}">
      <dgm:prSet custT="1"/>
      <dgm:spPr/>
      <dgm:t>
        <a:bodyPr/>
        <a:lstStyle/>
        <a:p>
          <a:pPr rtl="1"/>
          <a:r>
            <a:rPr lang="en-US" sz="1200" dirty="0" smtClean="0"/>
            <a:t>Health risk factors</a:t>
          </a:r>
          <a:endParaRPr lang="fa-IR" sz="1200" dirty="0"/>
        </a:p>
      </dgm:t>
    </dgm:pt>
    <dgm:pt modelId="{70962D77-7D71-4A86-A7AE-751C64E82460}" type="parTrans" cxnId="{ED2F10FF-513C-45F9-90D5-EF96DD224549}">
      <dgm:prSet/>
      <dgm:spPr/>
      <dgm:t>
        <a:bodyPr/>
        <a:lstStyle/>
        <a:p>
          <a:pPr rtl="1"/>
          <a:endParaRPr lang="fa-IR" sz="1200"/>
        </a:p>
      </dgm:t>
    </dgm:pt>
    <dgm:pt modelId="{A6506C6D-C541-493B-AF30-1855B0E4824F}" type="sibTrans" cxnId="{ED2F10FF-513C-45F9-90D5-EF96DD224549}">
      <dgm:prSet/>
      <dgm:spPr/>
      <dgm:t>
        <a:bodyPr/>
        <a:lstStyle/>
        <a:p>
          <a:pPr rtl="1"/>
          <a:endParaRPr lang="fa-IR" sz="1200"/>
        </a:p>
      </dgm:t>
    </dgm:pt>
    <dgm:pt modelId="{7597B86F-3EC9-45AD-9109-AA4C2E802473}">
      <dgm:prSet custT="1"/>
      <dgm:spPr/>
      <dgm:t>
        <a:bodyPr/>
        <a:lstStyle/>
        <a:p>
          <a:pPr rtl="1"/>
          <a:r>
            <a:rPr lang="en-US" sz="1200" dirty="0" smtClean="0"/>
            <a:t>Sequels </a:t>
          </a:r>
        </a:p>
        <a:p>
          <a:pPr rtl="1"/>
          <a:r>
            <a:rPr lang="en-US" sz="1200" dirty="0" smtClean="0"/>
            <a:t>and</a:t>
          </a:r>
        </a:p>
        <a:p>
          <a:pPr rtl="1"/>
          <a:r>
            <a:rPr lang="en-US" sz="1200" dirty="0" smtClean="0"/>
            <a:t>disabilities</a:t>
          </a:r>
          <a:endParaRPr lang="fa-IR" sz="1200" dirty="0"/>
        </a:p>
      </dgm:t>
    </dgm:pt>
    <dgm:pt modelId="{53630C34-BC46-4CDF-9581-4967683D90D1}" type="parTrans" cxnId="{47E84097-72D4-4AEE-84DD-5BB5242D21BC}">
      <dgm:prSet/>
      <dgm:spPr/>
      <dgm:t>
        <a:bodyPr/>
        <a:lstStyle/>
        <a:p>
          <a:pPr rtl="1"/>
          <a:endParaRPr lang="fa-IR" sz="1200"/>
        </a:p>
      </dgm:t>
    </dgm:pt>
    <dgm:pt modelId="{7A2A1CFA-A74B-425B-A26B-FF16BBD0C5E9}" type="sibTrans" cxnId="{47E84097-72D4-4AEE-84DD-5BB5242D21BC}">
      <dgm:prSet/>
      <dgm:spPr/>
      <dgm:t>
        <a:bodyPr/>
        <a:lstStyle/>
        <a:p>
          <a:pPr rtl="1"/>
          <a:endParaRPr lang="fa-IR" sz="1200"/>
        </a:p>
      </dgm:t>
    </dgm:pt>
    <dgm:pt modelId="{822A4D29-3A5F-43CA-94D1-05CF0833FDB6}" type="pres">
      <dgm:prSet presAssocID="{12B2DB4F-B5C4-4D79-B454-ED905F1CF0A9}" presName="CompostProcess" presStyleCnt="0">
        <dgm:presLayoutVars>
          <dgm:dir/>
          <dgm:resizeHandles val="exact"/>
        </dgm:presLayoutVars>
      </dgm:prSet>
      <dgm:spPr/>
    </dgm:pt>
    <dgm:pt modelId="{1CDA914F-B648-4AA1-8F36-09F09320D74E}" type="pres">
      <dgm:prSet presAssocID="{12B2DB4F-B5C4-4D79-B454-ED905F1CF0A9}" presName="arrow" presStyleLbl="bgShp" presStyleIdx="0" presStyleCnt="1" custScaleX="117647" custLinFactNeighborY="-4545"/>
      <dgm:spPr/>
    </dgm:pt>
    <dgm:pt modelId="{DC4F4F28-44FE-4022-BE5D-096C7AB9584B}" type="pres">
      <dgm:prSet presAssocID="{12B2DB4F-B5C4-4D79-B454-ED905F1CF0A9}" presName="linearProcess" presStyleCnt="0"/>
      <dgm:spPr/>
    </dgm:pt>
    <dgm:pt modelId="{8115D8A5-9650-4270-A476-801C0C8B9E2E}" type="pres">
      <dgm:prSet presAssocID="{0219A7A7-3B64-483E-AE2F-AFB929C4F4B2}" presName="textNode" presStyleLbl="node1" presStyleIdx="0" presStyleCnt="6">
        <dgm:presLayoutVars>
          <dgm:bulletEnabled val="1"/>
        </dgm:presLayoutVars>
      </dgm:prSet>
      <dgm:spPr/>
      <dgm:t>
        <a:bodyPr/>
        <a:lstStyle/>
        <a:p>
          <a:pPr rtl="1"/>
          <a:endParaRPr lang="fa-IR"/>
        </a:p>
      </dgm:t>
    </dgm:pt>
    <dgm:pt modelId="{8BD7779E-BB60-49E6-AC7B-4B0CCA4CEAFE}" type="pres">
      <dgm:prSet presAssocID="{66BBABE6-1518-4632-BA59-27C9631AADBD}" presName="sibTrans" presStyleCnt="0"/>
      <dgm:spPr/>
    </dgm:pt>
    <dgm:pt modelId="{95628812-F72F-457C-9C60-691F8D5BD0B4}" type="pres">
      <dgm:prSet presAssocID="{89CF51EB-B0EC-4AAC-A5F6-11751FDB7FC6}" presName="textNode" presStyleLbl="node1" presStyleIdx="1" presStyleCnt="6" custLinFactNeighborX="-74611">
        <dgm:presLayoutVars>
          <dgm:bulletEnabled val="1"/>
        </dgm:presLayoutVars>
      </dgm:prSet>
      <dgm:spPr/>
      <dgm:t>
        <a:bodyPr/>
        <a:lstStyle/>
        <a:p>
          <a:pPr rtl="1"/>
          <a:endParaRPr lang="fa-IR"/>
        </a:p>
      </dgm:t>
    </dgm:pt>
    <dgm:pt modelId="{1B186AF1-34E5-4F83-92C1-1E6F9C08FAFF}" type="pres">
      <dgm:prSet presAssocID="{A6506C6D-C541-493B-AF30-1855B0E4824F}" presName="sibTrans" presStyleCnt="0"/>
      <dgm:spPr/>
    </dgm:pt>
    <dgm:pt modelId="{6609A588-9A06-4D29-8CFD-83F8DEBB97C4}" type="pres">
      <dgm:prSet presAssocID="{5FBD7E7B-59E8-4DA8-A3BB-4E002C95F3E9}" presName="textNode" presStyleLbl="node1" presStyleIdx="2" presStyleCnt="6" custLinFactX="-8195" custLinFactNeighborX="-100000">
        <dgm:presLayoutVars>
          <dgm:bulletEnabled val="1"/>
        </dgm:presLayoutVars>
      </dgm:prSet>
      <dgm:spPr/>
      <dgm:t>
        <a:bodyPr/>
        <a:lstStyle/>
        <a:p>
          <a:pPr rtl="1"/>
          <a:endParaRPr lang="fa-IR"/>
        </a:p>
      </dgm:t>
    </dgm:pt>
    <dgm:pt modelId="{51F96C44-BDF1-4F73-BA96-57CC4A190FE8}" type="pres">
      <dgm:prSet presAssocID="{B2742AB3-0DA3-45B2-AF30-9D75FFB81347}" presName="sibTrans" presStyleCnt="0"/>
      <dgm:spPr/>
    </dgm:pt>
    <dgm:pt modelId="{52956FC2-1F53-4835-80C9-550EE20EB0AD}" type="pres">
      <dgm:prSet presAssocID="{F39B283B-8918-4DC8-A597-A058841F0CD1}" presName="textNode" presStyleLbl="node1" presStyleIdx="3" presStyleCnt="6" custLinFactX="-20622" custLinFactNeighborX="-100000">
        <dgm:presLayoutVars>
          <dgm:bulletEnabled val="1"/>
        </dgm:presLayoutVars>
      </dgm:prSet>
      <dgm:spPr>
        <a:prstGeom prst="roundRect">
          <a:avLst/>
        </a:prstGeom>
      </dgm:spPr>
      <dgm:t>
        <a:bodyPr/>
        <a:lstStyle/>
        <a:p>
          <a:pPr rtl="1"/>
          <a:endParaRPr lang="fa-IR"/>
        </a:p>
      </dgm:t>
    </dgm:pt>
    <dgm:pt modelId="{33207D2B-42BE-4E9A-848A-D36ECD318A5A}" type="pres">
      <dgm:prSet presAssocID="{93045490-6844-462A-83FD-CF33F901BF9B}" presName="sibTrans" presStyleCnt="0"/>
      <dgm:spPr/>
    </dgm:pt>
    <dgm:pt modelId="{85464592-0F53-4B4A-9C07-C0764DBF5AB2}" type="pres">
      <dgm:prSet presAssocID="{7597B86F-3EC9-45AD-9109-AA4C2E802473}" presName="textNode" presStyleLbl="node1" presStyleIdx="4" presStyleCnt="6" custLinFactX="-33049" custLinFactNeighborX="-100000">
        <dgm:presLayoutVars>
          <dgm:bulletEnabled val="1"/>
        </dgm:presLayoutVars>
      </dgm:prSet>
      <dgm:spPr/>
      <dgm:t>
        <a:bodyPr/>
        <a:lstStyle/>
        <a:p>
          <a:pPr rtl="1"/>
          <a:endParaRPr lang="fa-IR"/>
        </a:p>
      </dgm:t>
    </dgm:pt>
    <dgm:pt modelId="{50CDA34D-FFA9-408E-9DF4-F604D08D3773}" type="pres">
      <dgm:prSet presAssocID="{7A2A1CFA-A74B-425B-A26B-FF16BBD0C5E9}" presName="sibTrans" presStyleCnt="0"/>
      <dgm:spPr/>
    </dgm:pt>
    <dgm:pt modelId="{6E00B702-01DB-47E1-8AC6-E68FB82ABAC3}" type="pres">
      <dgm:prSet presAssocID="{C6690BDE-A980-451D-9998-4DD68BEDAD6C}" presName="textNode" presStyleLbl="node1" presStyleIdx="5" presStyleCnt="6" custLinFactX="-45476" custLinFactNeighborX="-100000">
        <dgm:presLayoutVars>
          <dgm:bulletEnabled val="1"/>
        </dgm:presLayoutVars>
      </dgm:prSet>
      <dgm:spPr/>
      <dgm:t>
        <a:bodyPr/>
        <a:lstStyle/>
        <a:p>
          <a:pPr rtl="1"/>
          <a:endParaRPr lang="fa-IR"/>
        </a:p>
      </dgm:t>
    </dgm:pt>
  </dgm:ptLst>
  <dgm:cxnLst>
    <dgm:cxn modelId="{F1CF7A8E-29A1-454A-987D-EE6D0EE28ADD}" srcId="{12B2DB4F-B5C4-4D79-B454-ED905F1CF0A9}" destId="{0219A7A7-3B64-483E-AE2F-AFB929C4F4B2}" srcOrd="0" destOrd="0" parTransId="{2BCCF495-65AB-41F1-A39F-A360B23C5BFB}" sibTransId="{66BBABE6-1518-4632-BA59-27C9631AADBD}"/>
    <dgm:cxn modelId="{6F36B181-B545-4E2E-ADD3-EAB64BB1165A}" type="presOf" srcId="{5FBD7E7B-59E8-4DA8-A3BB-4E002C95F3E9}" destId="{6609A588-9A06-4D29-8CFD-83F8DEBB97C4}" srcOrd="0" destOrd="0" presId="urn:microsoft.com/office/officeart/2005/8/layout/hProcess9"/>
    <dgm:cxn modelId="{D7AD303A-0412-425F-B4D9-7918833A5A0B}" type="presOf" srcId="{89CF51EB-B0EC-4AAC-A5F6-11751FDB7FC6}" destId="{95628812-F72F-457C-9C60-691F8D5BD0B4}" srcOrd="0" destOrd="0" presId="urn:microsoft.com/office/officeart/2005/8/layout/hProcess9"/>
    <dgm:cxn modelId="{CBB0DDAE-E42D-423F-A4AC-9A0316872E93}" type="presOf" srcId="{7597B86F-3EC9-45AD-9109-AA4C2E802473}" destId="{85464592-0F53-4B4A-9C07-C0764DBF5AB2}" srcOrd="0" destOrd="0" presId="urn:microsoft.com/office/officeart/2005/8/layout/hProcess9"/>
    <dgm:cxn modelId="{114874E2-237A-41EC-950B-0C3726AE0387}" type="presOf" srcId="{F39B283B-8918-4DC8-A597-A058841F0CD1}" destId="{52956FC2-1F53-4835-80C9-550EE20EB0AD}" srcOrd="0" destOrd="0" presId="urn:microsoft.com/office/officeart/2005/8/layout/hProcess9"/>
    <dgm:cxn modelId="{ED2F10FF-513C-45F9-90D5-EF96DD224549}" srcId="{12B2DB4F-B5C4-4D79-B454-ED905F1CF0A9}" destId="{89CF51EB-B0EC-4AAC-A5F6-11751FDB7FC6}" srcOrd="1" destOrd="0" parTransId="{70962D77-7D71-4A86-A7AE-751C64E82460}" sibTransId="{A6506C6D-C541-493B-AF30-1855B0E4824F}"/>
    <dgm:cxn modelId="{B75F1445-0D43-4F98-972C-28791C8113C3}" srcId="{12B2DB4F-B5C4-4D79-B454-ED905F1CF0A9}" destId="{F39B283B-8918-4DC8-A597-A058841F0CD1}" srcOrd="3" destOrd="0" parTransId="{BE9C968A-7149-477E-B207-5C970A8DDFEC}" sibTransId="{93045490-6844-462A-83FD-CF33F901BF9B}"/>
    <dgm:cxn modelId="{3277EAC6-35DC-4D08-9F8B-313BD7EB28A4}" srcId="{12B2DB4F-B5C4-4D79-B454-ED905F1CF0A9}" destId="{5FBD7E7B-59E8-4DA8-A3BB-4E002C95F3E9}" srcOrd="2" destOrd="0" parTransId="{1BB00E79-293A-4278-8135-E441BCFA63D1}" sibTransId="{B2742AB3-0DA3-45B2-AF30-9D75FFB81347}"/>
    <dgm:cxn modelId="{744C5F6B-4073-495D-94EF-5C3A07BCECBA}" type="presOf" srcId="{0219A7A7-3B64-483E-AE2F-AFB929C4F4B2}" destId="{8115D8A5-9650-4270-A476-801C0C8B9E2E}" srcOrd="0" destOrd="0" presId="urn:microsoft.com/office/officeart/2005/8/layout/hProcess9"/>
    <dgm:cxn modelId="{3BAEFF96-4EC0-4B1C-9D14-30DB251853E7}" type="presOf" srcId="{C6690BDE-A980-451D-9998-4DD68BEDAD6C}" destId="{6E00B702-01DB-47E1-8AC6-E68FB82ABAC3}" srcOrd="0" destOrd="0" presId="urn:microsoft.com/office/officeart/2005/8/layout/hProcess9"/>
    <dgm:cxn modelId="{E2F8037F-B05C-48B8-A914-35BDB5361579}" srcId="{12B2DB4F-B5C4-4D79-B454-ED905F1CF0A9}" destId="{C6690BDE-A980-451D-9998-4DD68BEDAD6C}" srcOrd="5" destOrd="0" parTransId="{1456C2BF-1F1A-49EB-A8CC-7A0135E9C1F1}" sibTransId="{183E5C33-BBF5-4BFB-8090-E62E31A9CC9A}"/>
    <dgm:cxn modelId="{FD3BBDB8-9EDB-4BD8-A666-296F5ED83AA8}" type="presOf" srcId="{12B2DB4F-B5C4-4D79-B454-ED905F1CF0A9}" destId="{822A4D29-3A5F-43CA-94D1-05CF0833FDB6}" srcOrd="0" destOrd="0" presId="urn:microsoft.com/office/officeart/2005/8/layout/hProcess9"/>
    <dgm:cxn modelId="{47E84097-72D4-4AEE-84DD-5BB5242D21BC}" srcId="{12B2DB4F-B5C4-4D79-B454-ED905F1CF0A9}" destId="{7597B86F-3EC9-45AD-9109-AA4C2E802473}" srcOrd="4" destOrd="0" parTransId="{53630C34-BC46-4CDF-9581-4967683D90D1}" sibTransId="{7A2A1CFA-A74B-425B-A26B-FF16BBD0C5E9}"/>
    <dgm:cxn modelId="{80CD8F35-6257-4C02-9205-BE11E4E8CBB8}" type="presParOf" srcId="{822A4D29-3A5F-43CA-94D1-05CF0833FDB6}" destId="{1CDA914F-B648-4AA1-8F36-09F09320D74E}" srcOrd="0" destOrd="0" presId="urn:microsoft.com/office/officeart/2005/8/layout/hProcess9"/>
    <dgm:cxn modelId="{40133EB2-77E4-4491-B629-E25AB402FB5E}" type="presParOf" srcId="{822A4D29-3A5F-43CA-94D1-05CF0833FDB6}" destId="{DC4F4F28-44FE-4022-BE5D-096C7AB9584B}" srcOrd="1" destOrd="0" presId="urn:microsoft.com/office/officeart/2005/8/layout/hProcess9"/>
    <dgm:cxn modelId="{B250124B-C122-47C8-ABD9-914F3F18BD00}" type="presParOf" srcId="{DC4F4F28-44FE-4022-BE5D-096C7AB9584B}" destId="{8115D8A5-9650-4270-A476-801C0C8B9E2E}" srcOrd="0" destOrd="0" presId="urn:microsoft.com/office/officeart/2005/8/layout/hProcess9"/>
    <dgm:cxn modelId="{6154A687-4D5D-4789-9E43-F2FCADD3E157}" type="presParOf" srcId="{DC4F4F28-44FE-4022-BE5D-096C7AB9584B}" destId="{8BD7779E-BB60-49E6-AC7B-4B0CCA4CEAFE}" srcOrd="1" destOrd="0" presId="urn:microsoft.com/office/officeart/2005/8/layout/hProcess9"/>
    <dgm:cxn modelId="{46F27C7B-A341-43CF-8E65-66F98210592A}" type="presParOf" srcId="{DC4F4F28-44FE-4022-BE5D-096C7AB9584B}" destId="{95628812-F72F-457C-9C60-691F8D5BD0B4}" srcOrd="2" destOrd="0" presId="urn:microsoft.com/office/officeart/2005/8/layout/hProcess9"/>
    <dgm:cxn modelId="{DD6A2BB3-C59A-40A8-9757-E0C527CF0907}" type="presParOf" srcId="{DC4F4F28-44FE-4022-BE5D-096C7AB9584B}" destId="{1B186AF1-34E5-4F83-92C1-1E6F9C08FAFF}" srcOrd="3" destOrd="0" presId="urn:microsoft.com/office/officeart/2005/8/layout/hProcess9"/>
    <dgm:cxn modelId="{226BE766-3502-4BA4-80E0-4CD65C10F6D3}" type="presParOf" srcId="{DC4F4F28-44FE-4022-BE5D-096C7AB9584B}" destId="{6609A588-9A06-4D29-8CFD-83F8DEBB97C4}" srcOrd="4" destOrd="0" presId="urn:microsoft.com/office/officeart/2005/8/layout/hProcess9"/>
    <dgm:cxn modelId="{F62FB4B3-DF9F-49FF-93FE-0D89ED7B06A4}" type="presParOf" srcId="{DC4F4F28-44FE-4022-BE5D-096C7AB9584B}" destId="{51F96C44-BDF1-4F73-BA96-57CC4A190FE8}" srcOrd="5" destOrd="0" presId="urn:microsoft.com/office/officeart/2005/8/layout/hProcess9"/>
    <dgm:cxn modelId="{1C9A9EC7-EA6E-4DA4-A17D-26A0B4E2EDF3}" type="presParOf" srcId="{DC4F4F28-44FE-4022-BE5D-096C7AB9584B}" destId="{52956FC2-1F53-4835-80C9-550EE20EB0AD}" srcOrd="6" destOrd="0" presId="urn:microsoft.com/office/officeart/2005/8/layout/hProcess9"/>
    <dgm:cxn modelId="{F6A8233F-574A-4F54-8023-2146F5FD6EF1}" type="presParOf" srcId="{DC4F4F28-44FE-4022-BE5D-096C7AB9584B}" destId="{33207D2B-42BE-4E9A-848A-D36ECD318A5A}" srcOrd="7" destOrd="0" presId="urn:microsoft.com/office/officeart/2005/8/layout/hProcess9"/>
    <dgm:cxn modelId="{38F299B1-28BE-46F0-85F6-80E058CF6E9F}" type="presParOf" srcId="{DC4F4F28-44FE-4022-BE5D-096C7AB9584B}" destId="{85464592-0F53-4B4A-9C07-C0764DBF5AB2}" srcOrd="8" destOrd="0" presId="urn:microsoft.com/office/officeart/2005/8/layout/hProcess9"/>
    <dgm:cxn modelId="{199EAE4C-AE72-4913-BFB6-BCDDB8DE8E20}" type="presParOf" srcId="{DC4F4F28-44FE-4022-BE5D-096C7AB9584B}" destId="{50CDA34D-FFA9-408E-9DF4-F604D08D3773}" srcOrd="9" destOrd="0" presId="urn:microsoft.com/office/officeart/2005/8/layout/hProcess9"/>
    <dgm:cxn modelId="{B3674BFE-0340-4B65-A2F1-C293619A9A0C}" type="presParOf" srcId="{DC4F4F28-44FE-4022-BE5D-096C7AB9584B}" destId="{6E00B702-01DB-47E1-8AC6-E68FB82ABAC3}"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FA5C3C-4254-412C-A648-4BE4604DB51C}"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29DE5B18-D8FF-44C7-B54E-4C4017376D71}">
      <dgm:prSet phldrT="[Text]"/>
      <dgm:spPr/>
      <dgm:t>
        <a:bodyPr/>
        <a:lstStyle/>
        <a:p>
          <a:r>
            <a:rPr lang="fa-IR" dirty="0" smtClean="0"/>
            <a:t>جامعه</a:t>
          </a:r>
          <a:endParaRPr lang="en-US" dirty="0"/>
        </a:p>
      </dgm:t>
    </dgm:pt>
    <dgm:pt modelId="{72CB2139-7568-497C-A8A8-576BCF8F7652}" type="parTrans" cxnId="{26FCA641-6B14-4D28-906C-407B3F6AEFD7}">
      <dgm:prSet/>
      <dgm:spPr/>
      <dgm:t>
        <a:bodyPr/>
        <a:lstStyle/>
        <a:p>
          <a:endParaRPr lang="en-US"/>
        </a:p>
      </dgm:t>
    </dgm:pt>
    <dgm:pt modelId="{C732E10E-6A07-4645-A126-53064D5C78AB}" type="sibTrans" cxnId="{26FCA641-6B14-4D28-906C-407B3F6AEFD7}">
      <dgm:prSet/>
      <dgm:spPr/>
      <dgm:t>
        <a:bodyPr/>
        <a:lstStyle/>
        <a:p>
          <a:endParaRPr lang="en-US"/>
        </a:p>
      </dgm:t>
    </dgm:pt>
    <dgm:pt modelId="{DC1BDC3F-0187-4E4C-B461-65E4E492F3AC}">
      <dgm:prSet phldrT="[Text]"/>
      <dgm:spPr/>
      <dgm:t>
        <a:bodyPr/>
        <a:lstStyle/>
        <a:p>
          <a:r>
            <a:rPr lang="fa-IR" dirty="0" smtClean="0"/>
            <a:t>فرد</a:t>
          </a:r>
          <a:endParaRPr lang="en-US" dirty="0"/>
        </a:p>
      </dgm:t>
    </dgm:pt>
    <dgm:pt modelId="{B8D36442-D505-4C1D-98C1-FBDD9D043D5C}" type="parTrans" cxnId="{ED6F5E45-3D2E-4157-B99D-29341954B9FE}">
      <dgm:prSet/>
      <dgm:spPr/>
      <dgm:t>
        <a:bodyPr/>
        <a:lstStyle/>
        <a:p>
          <a:endParaRPr lang="en-US"/>
        </a:p>
      </dgm:t>
    </dgm:pt>
    <dgm:pt modelId="{6CCB6AC2-562E-4810-B889-F2DFA70D6C12}" type="sibTrans" cxnId="{ED6F5E45-3D2E-4157-B99D-29341954B9FE}">
      <dgm:prSet/>
      <dgm:spPr/>
      <dgm:t>
        <a:bodyPr/>
        <a:lstStyle/>
        <a:p>
          <a:endParaRPr lang="en-US"/>
        </a:p>
      </dgm:t>
    </dgm:pt>
    <dgm:pt modelId="{27EE83E5-23AC-4DA6-91CE-43D8880E8E3F}" type="pres">
      <dgm:prSet presAssocID="{C8FA5C3C-4254-412C-A648-4BE4604DB51C}" presName="diagram" presStyleCnt="0">
        <dgm:presLayoutVars>
          <dgm:dir/>
          <dgm:resizeHandles val="exact"/>
        </dgm:presLayoutVars>
      </dgm:prSet>
      <dgm:spPr/>
      <dgm:t>
        <a:bodyPr/>
        <a:lstStyle/>
        <a:p>
          <a:endParaRPr lang="en-US"/>
        </a:p>
      </dgm:t>
    </dgm:pt>
    <dgm:pt modelId="{C76C8D28-B309-4000-AA7B-969D7E0FA2A3}" type="pres">
      <dgm:prSet presAssocID="{29DE5B18-D8FF-44C7-B54E-4C4017376D71}" presName="arrow" presStyleLbl="node1" presStyleIdx="0" presStyleCnt="2">
        <dgm:presLayoutVars>
          <dgm:bulletEnabled val="1"/>
        </dgm:presLayoutVars>
      </dgm:prSet>
      <dgm:spPr/>
      <dgm:t>
        <a:bodyPr/>
        <a:lstStyle/>
        <a:p>
          <a:endParaRPr lang="en-US"/>
        </a:p>
      </dgm:t>
    </dgm:pt>
    <dgm:pt modelId="{2E616186-D434-4029-BF33-10D126D851B0}" type="pres">
      <dgm:prSet presAssocID="{DC1BDC3F-0187-4E4C-B461-65E4E492F3AC}" presName="arrow" presStyleLbl="node1" presStyleIdx="1" presStyleCnt="2">
        <dgm:presLayoutVars>
          <dgm:bulletEnabled val="1"/>
        </dgm:presLayoutVars>
      </dgm:prSet>
      <dgm:spPr/>
      <dgm:t>
        <a:bodyPr/>
        <a:lstStyle/>
        <a:p>
          <a:endParaRPr lang="en-US"/>
        </a:p>
      </dgm:t>
    </dgm:pt>
  </dgm:ptLst>
  <dgm:cxnLst>
    <dgm:cxn modelId="{AB8CED32-0C6C-45B2-9001-2DFE43059610}" type="presOf" srcId="{29DE5B18-D8FF-44C7-B54E-4C4017376D71}" destId="{C76C8D28-B309-4000-AA7B-969D7E0FA2A3}" srcOrd="0" destOrd="0" presId="urn:microsoft.com/office/officeart/2005/8/layout/arrow5"/>
    <dgm:cxn modelId="{ED6F5E45-3D2E-4157-B99D-29341954B9FE}" srcId="{C8FA5C3C-4254-412C-A648-4BE4604DB51C}" destId="{DC1BDC3F-0187-4E4C-B461-65E4E492F3AC}" srcOrd="1" destOrd="0" parTransId="{B8D36442-D505-4C1D-98C1-FBDD9D043D5C}" sibTransId="{6CCB6AC2-562E-4810-B889-F2DFA70D6C12}"/>
    <dgm:cxn modelId="{686E1EA6-F7A5-4020-A32F-541B00E82F88}" type="presOf" srcId="{DC1BDC3F-0187-4E4C-B461-65E4E492F3AC}" destId="{2E616186-D434-4029-BF33-10D126D851B0}" srcOrd="0" destOrd="0" presId="urn:microsoft.com/office/officeart/2005/8/layout/arrow5"/>
    <dgm:cxn modelId="{26FCA641-6B14-4D28-906C-407B3F6AEFD7}" srcId="{C8FA5C3C-4254-412C-A648-4BE4604DB51C}" destId="{29DE5B18-D8FF-44C7-B54E-4C4017376D71}" srcOrd="0" destOrd="0" parTransId="{72CB2139-7568-497C-A8A8-576BCF8F7652}" sibTransId="{C732E10E-6A07-4645-A126-53064D5C78AB}"/>
    <dgm:cxn modelId="{E18C4DD5-7556-4CE2-9514-25B6CBC97641}" type="presOf" srcId="{C8FA5C3C-4254-412C-A648-4BE4604DB51C}" destId="{27EE83E5-23AC-4DA6-91CE-43D8880E8E3F}" srcOrd="0" destOrd="0" presId="urn:microsoft.com/office/officeart/2005/8/layout/arrow5"/>
    <dgm:cxn modelId="{E07A1EE5-FE20-41AD-B8D1-D6B51BAE412C}" type="presParOf" srcId="{27EE83E5-23AC-4DA6-91CE-43D8880E8E3F}" destId="{C76C8D28-B309-4000-AA7B-969D7E0FA2A3}" srcOrd="0" destOrd="0" presId="urn:microsoft.com/office/officeart/2005/8/layout/arrow5"/>
    <dgm:cxn modelId="{AC2B3B69-777A-467B-BC90-5AC599A9EE16}" type="presParOf" srcId="{27EE83E5-23AC-4DA6-91CE-43D8880E8E3F}" destId="{2E616186-D434-4029-BF33-10D126D851B0}"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5F1669-BDA4-4EBF-96A4-47B05EA67272}"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13CFA6B-EF8B-4F71-9BBB-DB1A32F61ACA}">
      <dgm:prSet phldrT="[Text]"/>
      <dgm:spPr>
        <a:solidFill>
          <a:srgbClr val="FFFF00">
            <a:alpha val="50000"/>
          </a:srgbClr>
        </a:solidFill>
      </dgm:spPr>
      <dgm:t>
        <a:bodyPr/>
        <a:lstStyle/>
        <a:p>
          <a:r>
            <a:rPr lang="en-US" dirty="0" smtClean="0">
              <a:latin typeface="Calibri"/>
              <a:cs typeface="Calibri"/>
            </a:rPr>
            <a:t>‽</a:t>
          </a:r>
          <a:endParaRPr lang="en-US" dirty="0"/>
        </a:p>
      </dgm:t>
    </dgm:pt>
    <dgm:pt modelId="{E49B08EA-E54B-4210-9DC9-B293052CB5AB}" type="parTrans" cxnId="{BB7E5D26-D881-4A56-8898-0F47CCA2C9A2}">
      <dgm:prSet/>
      <dgm:spPr/>
      <dgm:t>
        <a:bodyPr/>
        <a:lstStyle/>
        <a:p>
          <a:endParaRPr lang="en-US"/>
        </a:p>
      </dgm:t>
    </dgm:pt>
    <dgm:pt modelId="{92859933-B14F-4B6C-BA3E-46FFFF0ECCAC}" type="sibTrans" cxnId="{BB7E5D26-D881-4A56-8898-0F47CCA2C9A2}">
      <dgm:prSet/>
      <dgm:spPr/>
      <dgm:t>
        <a:bodyPr/>
        <a:lstStyle/>
        <a:p>
          <a:endParaRPr lang="en-US"/>
        </a:p>
      </dgm:t>
    </dgm:pt>
    <dgm:pt modelId="{439890BB-9518-4E8D-A978-A324BC93587E}" type="pres">
      <dgm:prSet presAssocID="{6E5F1669-BDA4-4EBF-96A4-47B05EA67272}" presName="composite" presStyleCnt="0">
        <dgm:presLayoutVars>
          <dgm:chMax val="1"/>
          <dgm:dir/>
          <dgm:resizeHandles val="exact"/>
        </dgm:presLayoutVars>
      </dgm:prSet>
      <dgm:spPr/>
      <dgm:t>
        <a:bodyPr/>
        <a:lstStyle/>
        <a:p>
          <a:endParaRPr lang="en-US"/>
        </a:p>
      </dgm:t>
    </dgm:pt>
    <dgm:pt modelId="{4A95384C-5808-4E26-AFD9-7304FAEF4F92}" type="pres">
      <dgm:prSet presAssocID="{6E5F1669-BDA4-4EBF-96A4-47B05EA67272}" presName="radial" presStyleCnt="0">
        <dgm:presLayoutVars>
          <dgm:animLvl val="ctr"/>
        </dgm:presLayoutVars>
      </dgm:prSet>
      <dgm:spPr/>
    </dgm:pt>
    <dgm:pt modelId="{D17FEF99-81D2-49DD-9471-28CEA2728797}" type="pres">
      <dgm:prSet presAssocID="{913CFA6B-EF8B-4F71-9BBB-DB1A32F61ACA}" presName="centerShape" presStyleLbl="vennNode1" presStyleIdx="0" presStyleCnt="1"/>
      <dgm:spPr/>
      <dgm:t>
        <a:bodyPr/>
        <a:lstStyle/>
        <a:p>
          <a:endParaRPr lang="en-US"/>
        </a:p>
      </dgm:t>
    </dgm:pt>
  </dgm:ptLst>
  <dgm:cxnLst>
    <dgm:cxn modelId="{B2FC169A-5420-4D70-AE8F-3FC7C7E50847}" type="presOf" srcId="{913CFA6B-EF8B-4F71-9BBB-DB1A32F61ACA}" destId="{D17FEF99-81D2-49DD-9471-28CEA2728797}" srcOrd="0" destOrd="0" presId="urn:microsoft.com/office/officeart/2005/8/layout/radial3"/>
    <dgm:cxn modelId="{01F118F2-2CD9-497A-A82C-3227223001E0}" type="presOf" srcId="{6E5F1669-BDA4-4EBF-96A4-47B05EA67272}" destId="{439890BB-9518-4E8D-A978-A324BC93587E}" srcOrd="0" destOrd="0" presId="urn:microsoft.com/office/officeart/2005/8/layout/radial3"/>
    <dgm:cxn modelId="{BB7E5D26-D881-4A56-8898-0F47CCA2C9A2}" srcId="{6E5F1669-BDA4-4EBF-96A4-47B05EA67272}" destId="{913CFA6B-EF8B-4F71-9BBB-DB1A32F61ACA}" srcOrd="0" destOrd="0" parTransId="{E49B08EA-E54B-4210-9DC9-B293052CB5AB}" sibTransId="{92859933-B14F-4B6C-BA3E-46FFFF0ECCAC}"/>
    <dgm:cxn modelId="{550FB668-E667-4F85-A74F-27083A18D411}" type="presParOf" srcId="{439890BB-9518-4E8D-A978-A324BC93587E}" destId="{4A95384C-5808-4E26-AFD9-7304FAEF4F92}" srcOrd="0" destOrd="0" presId="urn:microsoft.com/office/officeart/2005/8/layout/radial3"/>
    <dgm:cxn modelId="{69610198-484A-4501-AD45-5C5A093C9484}" type="presParOf" srcId="{4A95384C-5808-4E26-AFD9-7304FAEF4F92}" destId="{D17FEF99-81D2-49DD-9471-28CEA2728797}" srcOrd="0" destOrd="0" presId="urn:microsoft.com/office/officeart/2005/8/layout/radial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57A5C4-F031-41F3-970D-771E415C7668}" type="doc">
      <dgm:prSet loTypeId="urn:microsoft.com/office/officeart/2005/8/layout/hProcess9" loCatId="process" qsTypeId="urn:microsoft.com/office/officeart/2005/8/quickstyle/simple1" qsCatId="simple" csTypeId="urn:microsoft.com/office/officeart/2005/8/colors/accent1_2" csCatId="accent1" phldr="1"/>
      <dgm:spPr/>
    </dgm:pt>
    <dgm:pt modelId="{E3464BC0-6368-4CEE-B9DF-2EB9D67CE295}">
      <dgm:prSet phldrT="[Text]" custT="1"/>
      <dgm:spPr/>
      <dgm:t>
        <a:bodyPr/>
        <a:lstStyle/>
        <a:p>
          <a:r>
            <a:rPr lang="en-US" sz="2800" dirty="0" smtClean="0"/>
            <a:t>population</a:t>
          </a:r>
          <a:endParaRPr lang="en-US" sz="2800" dirty="0"/>
        </a:p>
      </dgm:t>
    </dgm:pt>
    <dgm:pt modelId="{B90F3BF7-B9A0-412D-959E-C1798AFD808F}" type="parTrans" cxnId="{C5B3BFF8-D6B4-43F4-8C09-729064D1532A}">
      <dgm:prSet/>
      <dgm:spPr/>
      <dgm:t>
        <a:bodyPr/>
        <a:lstStyle/>
        <a:p>
          <a:endParaRPr lang="en-US"/>
        </a:p>
      </dgm:t>
    </dgm:pt>
    <dgm:pt modelId="{436AD065-E53A-47DC-953A-CC42549CEC28}" type="sibTrans" cxnId="{C5B3BFF8-D6B4-43F4-8C09-729064D1532A}">
      <dgm:prSet/>
      <dgm:spPr/>
      <dgm:t>
        <a:bodyPr/>
        <a:lstStyle/>
        <a:p>
          <a:endParaRPr lang="en-US"/>
        </a:p>
      </dgm:t>
    </dgm:pt>
    <dgm:pt modelId="{A3F45F27-D727-4E54-9A6C-119D7249AD00}">
      <dgm:prSet phldrT="[Text]"/>
      <dgm:spPr/>
      <dgm:t>
        <a:bodyPr/>
        <a:lstStyle/>
        <a:p>
          <a:r>
            <a:rPr lang="en-US" dirty="0" smtClean="0"/>
            <a:t>segmentation</a:t>
          </a:r>
          <a:endParaRPr lang="en-US" dirty="0"/>
        </a:p>
      </dgm:t>
    </dgm:pt>
    <dgm:pt modelId="{1A338F90-D0CE-4ECA-BEBF-58FB06F68026}" type="parTrans" cxnId="{3846C0A7-D150-4C28-A78E-0A15B0784729}">
      <dgm:prSet/>
      <dgm:spPr/>
      <dgm:t>
        <a:bodyPr/>
        <a:lstStyle/>
        <a:p>
          <a:endParaRPr lang="en-US"/>
        </a:p>
      </dgm:t>
    </dgm:pt>
    <dgm:pt modelId="{81489143-5C7F-48FA-81C8-2FFA87C1D665}" type="sibTrans" cxnId="{3846C0A7-D150-4C28-A78E-0A15B0784729}">
      <dgm:prSet/>
      <dgm:spPr/>
      <dgm:t>
        <a:bodyPr/>
        <a:lstStyle/>
        <a:p>
          <a:endParaRPr lang="en-US"/>
        </a:p>
      </dgm:t>
    </dgm:pt>
    <dgm:pt modelId="{DAB0339E-BEEC-40DB-9329-2974BBE40C25}">
      <dgm:prSet phldrT="[Text]" custT="1"/>
      <dgm:spPr/>
      <dgm:t>
        <a:bodyPr/>
        <a:lstStyle/>
        <a:p>
          <a:r>
            <a:rPr lang="en-US" sz="2400" dirty="0" smtClean="0"/>
            <a:t>Audience segment</a:t>
          </a:r>
        </a:p>
        <a:p>
          <a:r>
            <a:rPr lang="en-US" sz="2400" dirty="0" smtClean="0"/>
            <a:t>(Group )</a:t>
          </a:r>
          <a:endParaRPr lang="en-US" sz="2400" dirty="0"/>
        </a:p>
      </dgm:t>
    </dgm:pt>
    <dgm:pt modelId="{9AEFBE8C-197F-4960-B22D-BE842051D72A}" type="parTrans" cxnId="{7CCD3244-16BF-40FA-AD09-F0F1AD638670}">
      <dgm:prSet/>
      <dgm:spPr/>
      <dgm:t>
        <a:bodyPr/>
        <a:lstStyle/>
        <a:p>
          <a:endParaRPr lang="en-US"/>
        </a:p>
      </dgm:t>
    </dgm:pt>
    <dgm:pt modelId="{44187A33-C660-40BD-A7EF-78DD340719A0}" type="sibTrans" cxnId="{7CCD3244-16BF-40FA-AD09-F0F1AD638670}">
      <dgm:prSet/>
      <dgm:spPr/>
      <dgm:t>
        <a:bodyPr/>
        <a:lstStyle/>
        <a:p>
          <a:endParaRPr lang="en-US"/>
        </a:p>
      </dgm:t>
    </dgm:pt>
    <dgm:pt modelId="{8BA8F5FA-6FA0-4913-895F-C3E9424027CF}" type="pres">
      <dgm:prSet presAssocID="{A157A5C4-F031-41F3-970D-771E415C7668}" presName="CompostProcess" presStyleCnt="0">
        <dgm:presLayoutVars>
          <dgm:dir/>
          <dgm:resizeHandles val="exact"/>
        </dgm:presLayoutVars>
      </dgm:prSet>
      <dgm:spPr/>
    </dgm:pt>
    <dgm:pt modelId="{2E3FF231-8DC0-42EF-BB82-55DEF63DA9AA}" type="pres">
      <dgm:prSet presAssocID="{A157A5C4-F031-41F3-970D-771E415C7668}" presName="arrow" presStyleLbl="bgShp" presStyleIdx="0" presStyleCnt="1" custLinFactNeighborX="1836" custLinFactNeighborY="9563"/>
      <dgm:spPr/>
    </dgm:pt>
    <dgm:pt modelId="{C0849B1A-28CB-4755-829C-B8F031B957D7}" type="pres">
      <dgm:prSet presAssocID="{A157A5C4-F031-41F3-970D-771E415C7668}" presName="linearProcess" presStyleCnt="0"/>
      <dgm:spPr/>
    </dgm:pt>
    <dgm:pt modelId="{9722CDE0-DD11-422E-9F1F-A2F7D4FA80CC}" type="pres">
      <dgm:prSet presAssocID="{E3464BC0-6368-4CEE-B9DF-2EB9D67CE295}" presName="textNode" presStyleLbl="node1" presStyleIdx="0" presStyleCnt="3">
        <dgm:presLayoutVars>
          <dgm:bulletEnabled val="1"/>
        </dgm:presLayoutVars>
      </dgm:prSet>
      <dgm:spPr/>
      <dgm:t>
        <a:bodyPr/>
        <a:lstStyle/>
        <a:p>
          <a:endParaRPr lang="en-US"/>
        </a:p>
      </dgm:t>
    </dgm:pt>
    <dgm:pt modelId="{F6C8E0BF-0EE0-465A-8E09-3D6F43D37623}" type="pres">
      <dgm:prSet presAssocID="{436AD065-E53A-47DC-953A-CC42549CEC28}" presName="sibTrans" presStyleCnt="0"/>
      <dgm:spPr/>
    </dgm:pt>
    <dgm:pt modelId="{5E8EADA5-4899-44CC-A6D0-5AE29514C5D3}" type="pres">
      <dgm:prSet presAssocID="{A3F45F27-D727-4E54-9A6C-119D7249AD00}" presName="textNode" presStyleLbl="node1" presStyleIdx="1" presStyleCnt="3">
        <dgm:presLayoutVars>
          <dgm:bulletEnabled val="1"/>
        </dgm:presLayoutVars>
      </dgm:prSet>
      <dgm:spPr/>
      <dgm:t>
        <a:bodyPr/>
        <a:lstStyle/>
        <a:p>
          <a:endParaRPr lang="en-US"/>
        </a:p>
      </dgm:t>
    </dgm:pt>
    <dgm:pt modelId="{7F4E332B-326D-4AD8-9296-469BCA487C08}" type="pres">
      <dgm:prSet presAssocID="{81489143-5C7F-48FA-81C8-2FFA87C1D665}" presName="sibTrans" presStyleCnt="0"/>
      <dgm:spPr/>
    </dgm:pt>
    <dgm:pt modelId="{0AAA3472-355A-41FF-9D25-3592ABF9CC9E}" type="pres">
      <dgm:prSet presAssocID="{DAB0339E-BEEC-40DB-9329-2974BBE40C25}" presName="textNode" presStyleLbl="node1" presStyleIdx="2" presStyleCnt="3">
        <dgm:presLayoutVars>
          <dgm:bulletEnabled val="1"/>
        </dgm:presLayoutVars>
      </dgm:prSet>
      <dgm:spPr/>
      <dgm:t>
        <a:bodyPr/>
        <a:lstStyle/>
        <a:p>
          <a:endParaRPr lang="en-US"/>
        </a:p>
      </dgm:t>
    </dgm:pt>
  </dgm:ptLst>
  <dgm:cxnLst>
    <dgm:cxn modelId="{E8CD0138-276B-443A-8FA7-2AE350B2887D}" type="presOf" srcId="{E3464BC0-6368-4CEE-B9DF-2EB9D67CE295}" destId="{9722CDE0-DD11-422E-9F1F-A2F7D4FA80CC}" srcOrd="0" destOrd="0" presId="urn:microsoft.com/office/officeart/2005/8/layout/hProcess9"/>
    <dgm:cxn modelId="{3846C0A7-D150-4C28-A78E-0A15B0784729}" srcId="{A157A5C4-F031-41F3-970D-771E415C7668}" destId="{A3F45F27-D727-4E54-9A6C-119D7249AD00}" srcOrd="1" destOrd="0" parTransId="{1A338F90-D0CE-4ECA-BEBF-58FB06F68026}" sibTransId="{81489143-5C7F-48FA-81C8-2FFA87C1D665}"/>
    <dgm:cxn modelId="{10F2331A-855D-4266-BF34-EE9414CF3B25}" type="presOf" srcId="{A157A5C4-F031-41F3-970D-771E415C7668}" destId="{8BA8F5FA-6FA0-4913-895F-C3E9424027CF}" srcOrd="0" destOrd="0" presId="urn:microsoft.com/office/officeart/2005/8/layout/hProcess9"/>
    <dgm:cxn modelId="{467C7517-827F-48E2-B646-58CF47DEAC93}" type="presOf" srcId="{DAB0339E-BEEC-40DB-9329-2974BBE40C25}" destId="{0AAA3472-355A-41FF-9D25-3592ABF9CC9E}" srcOrd="0" destOrd="0" presId="urn:microsoft.com/office/officeart/2005/8/layout/hProcess9"/>
    <dgm:cxn modelId="{C5B3BFF8-D6B4-43F4-8C09-729064D1532A}" srcId="{A157A5C4-F031-41F3-970D-771E415C7668}" destId="{E3464BC0-6368-4CEE-B9DF-2EB9D67CE295}" srcOrd="0" destOrd="0" parTransId="{B90F3BF7-B9A0-412D-959E-C1798AFD808F}" sibTransId="{436AD065-E53A-47DC-953A-CC42549CEC28}"/>
    <dgm:cxn modelId="{3CCD77B9-BD86-400F-BBFA-DBDBC41ECF6C}" type="presOf" srcId="{A3F45F27-D727-4E54-9A6C-119D7249AD00}" destId="{5E8EADA5-4899-44CC-A6D0-5AE29514C5D3}" srcOrd="0" destOrd="0" presId="urn:microsoft.com/office/officeart/2005/8/layout/hProcess9"/>
    <dgm:cxn modelId="{7CCD3244-16BF-40FA-AD09-F0F1AD638670}" srcId="{A157A5C4-F031-41F3-970D-771E415C7668}" destId="{DAB0339E-BEEC-40DB-9329-2974BBE40C25}" srcOrd="2" destOrd="0" parTransId="{9AEFBE8C-197F-4960-B22D-BE842051D72A}" sibTransId="{44187A33-C660-40BD-A7EF-78DD340719A0}"/>
    <dgm:cxn modelId="{9605D0A9-B261-4B6A-B360-505E59D48C0F}" type="presParOf" srcId="{8BA8F5FA-6FA0-4913-895F-C3E9424027CF}" destId="{2E3FF231-8DC0-42EF-BB82-55DEF63DA9AA}" srcOrd="0" destOrd="0" presId="urn:microsoft.com/office/officeart/2005/8/layout/hProcess9"/>
    <dgm:cxn modelId="{7A211460-725A-46F6-9373-2AAF188CC55C}" type="presParOf" srcId="{8BA8F5FA-6FA0-4913-895F-C3E9424027CF}" destId="{C0849B1A-28CB-4755-829C-B8F031B957D7}" srcOrd="1" destOrd="0" presId="urn:microsoft.com/office/officeart/2005/8/layout/hProcess9"/>
    <dgm:cxn modelId="{FE87026C-5157-4471-9089-9BBFF74BA1AF}" type="presParOf" srcId="{C0849B1A-28CB-4755-829C-B8F031B957D7}" destId="{9722CDE0-DD11-422E-9F1F-A2F7D4FA80CC}" srcOrd="0" destOrd="0" presId="urn:microsoft.com/office/officeart/2005/8/layout/hProcess9"/>
    <dgm:cxn modelId="{D4535AAE-3483-4CF8-930C-E52C193AF993}" type="presParOf" srcId="{C0849B1A-28CB-4755-829C-B8F031B957D7}" destId="{F6C8E0BF-0EE0-465A-8E09-3D6F43D37623}" srcOrd="1" destOrd="0" presId="urn:microsoft.com/office/officeart/2005/8/layout/hProcess9"/>
    <dgm:cxn modelId="{2606469C-FC8F-45A6-8C52-04E7654FB8A2}" type="presParOf" srcId="{C0849B1A-28CB-4755-829C-B8F031B957D7}" destId="{5E8EADA5-4899-44CC-A6D0-5AE29514C5D3}" srcOrd="2" destOrd="0" presId="urn:microsoft.com/office/officeart/2005/8/layout/hProcess9"/>
    <dgm:cxn modelId="{0A2813C9-E15C-4B60-9CE8-E2CADA616761}" type="presParOf" srcId="{C0849B1A-28CB-4755-829C-B8F031B957D7}" destId="{7F4E332B-326D-4AD8-9296-469BCA487C08}" srcOrd="3" destOrd="0" presId="urn:microsoft.com/office/officeart/2005/8/layout/hProcess9"/>
    <dgm:cxn modelId="{3F20F9D3-4434-4A93-BF8C-B034B79698D0}" type="presParOf" srcId="{C0849B1A-28CB-4755-829C-B8F031B957D7}" destId="{0AAA3472-355A-41FF-9D25-3592ABF9CC9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A914F-B648-4AA1-8F36-09F09320D74E}">
      <dsp:nvSpPr>
        <dsp:cNvPr id="0" name=""/>
        <dsp:cNvSpPr/>
      </dsp:nvSpPr>
      <dsp:spPr>
        <a:xfrm>
          <a:off x="2" y="0"/>
          <a:ext cx="8991595" cy="4572000"/>
        </a:xfrm>
        <a:prstGeom prst="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15D8A5-9650-4270-A476-801C0C8B9E2E}">
      <dsp:nvSpPr>
        <dsp:cNvPr id="0" name=""/>
        <dsp:cNvSpPr/>
      </dsp:nvSpPr>
      <dsp:spPr>
        <a:xfrm>
          <a:off x="109" y="1371599"/>
          <a:ext cx="1315811" cy="1828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en-US" sz="1600" kern="1200" dirty="0" smtClean="0"/>
            <a:t>Social </a:t>
          </a:r>
          <a:r>
            <a:rPr lang="en-US" sz="1400" kern="1200" dirty="0" smtClean="0"/>
            <a:t>determinants</a:t>
          </a:r>
          <a:r>
            <a:rPr lang="en-US" sz="1600" kern="1200" dirty="0" smtClean="0"/>
            <a:t> of health</a:t>
          </a:r>
          <a:endParaRPr lang="fa-IR" sz="1600" kern="1200" dirty="0"/>
        </a:p>
      </dsp:txBody>
      <dsp:txXfrm>
        <a:off x="64342" y="1435832"/>
        <a:ext cx="1187345" cy="1700334"/>
      </dsp:txXfrm>
    </dsp:sp>
    <dsp:sp modelId="{95628812-F72F-457C-9C60-691F8D5BD0B4}">
      <dsp:nvSpPr>
        <dsp:cNvPr id="0" name=""/>
        <dsp:cNvSpPr/>
      </dsp:nvSpPr>
      <dsp:spPr>
        <a:xfrm>
          <a:off x="1371600" y="1371599"/>
          <a:ext cx="1315811" cy="1828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en-US" sz="1600" kern="1200" dirty="0" smtClean="0"/>
            <a:t>Health risk factors</a:t>
          </a:r>
          <a:endParaRPr lang="fa-IR" sz="1600" kern="1200" dirty="0"/>
        </a:p>
      </dsp:txBody>
      <dsp:txXfrm>
        <a:off x="1435833" y="1435832"/>
        <a:ext cx="1187345" cy="1700334"/>
      </dsp:txXfrm>
    </dsp:sp>
    <dsp:sp modelId="{6609A588-9A06-4D29-8CFD-83F8DEBB97C4}">
      <dsp:nvSpPr>
        <dsp:cNvPr id="0" name=""/>
        <dsp:cNvSpPr/>
      </dsp:nvSpPr>
      <dsp:spPr>
        <a:xfrm>
          <a:off x="2743204" y="1371599"/>
          <a:ext cx="1315811" cy="1828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en-US" sz="1600" kern="1200" dirty="0" smtClean="0"/>
            <a:t>Biological disease</a:t>
          </a:r>
          <a:endParaRPr lang="fa-IR" sz="1600" kern="1200" dirty="0"/>
        </a:p>
      </dsp:txBody>
      <dsp:txXfrm>
        <a:off x="2807437" y="1435832"/>
        <a:ext cx="1187345" cy="1700334"/>
      </dsp:txXfrm>
    </dsp:sp>
    <dsp:sp modelId="{52956FC2-1F53-4835-80C9-550EE20EB0AD}">
      <dsp:nvSpPr>
        <dsp:cNvPr id="0" name=""/>
        <dsp:cNvSpPr/>
      </dsp:nvSpPr>
      <dsp:spPr>
        <a:xfrm>
          <a:off x="4114802" y="1371599"/>
          <a:ext cx="1315811" cy="1828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en-US" sz="1600" kern="1200" dirty="0" smtClean="0"/>
            <a:t>Clinical disease</a:t>
          </a:r>
          <a:endParaRPr lang="fa-IR" sz="1600" kern="1200" dirty="0"/>
        </a:p>
      </dsp:txBody>
      <dsp:txXfrm>
        <a:off x="4179035" y="1435832"/>
        <a:ext cx="1187345" cy="1700334"/>
      </dsp:txXfrm>
    </dsp:sp>
    <dsp:sp modelId="{85464592-0F53-4B4A-9C07-C0764DBF5AB2}">
      <dsp:nvSpPr>
        <dsp:cNvPr id="0" name=""/>
        <dsp:cNvSpPr/>
      </dsp:nvSpPr>
      <dsp:spPr>
        <a:xfrm>
          <a:off x="5486400" y="1371599"/>
          <a:ext cx="1315811" cy="1828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en-US" sz="1600" kern="1200" dirty="0" smtClean="0"/>
            <a:t>Sequels </a:t>
          </a:r>
        </a:p>
        <a:p>
          <a:pPr lvl="0" algn="ctr" defTabSz="711200" rtl="1">
            <a:lnSpc>
              <a:spcPct val="90000"/>
            </a:lnSpc>
            <a:spcBef>
              <a:spcPct val="0"/>
            </a:spcBef>
            <a:spcAft>
              <a:spcPct val="35000"/>
            </a:spcAft>
          </a:pPr>
          <a:r>
            <a:rPr lang="en-US" sz="1600" kern="1200" dirty="0" smtClean="0"/>
            <a:t>and</a:t>
          </a:r>
        </a:p>
        <a:p>
          <a:pPr lvl="0" algn="ctr" defTabSz="711200" rtl="1">
            <a:lnSpc>
              <a:spcPct val="90000"/>
            </a:lnSpc>
            <a:spcBef>
              <a:spcPct val="0"/>
            </a:spcBef>
            <a:spcAft>
              <a:spcPct val="35000"/>
            </a:spcAft>
          </a:pPr>
          <a:r>
            <a:rPr lang="en-US" sz="1600" kern="1200" dirty="0" smtClean="0"/>
            <a:t>disabilities</a:t>
          </a:r>
          <a:endParaRPr lang="fa-IR" sz="1600" kern="1200" dirty="0"/>
        </a:p>
      </dsp:txBody>
      <dsp:txXfrm>
        <a:off x="5550633" y="1435832"/>
        <a:ext cx="1187345" cy="1700334"/>
      </dsp:txXfrm>
    </dsp:sp>
    <dsp:sp modelId="{6E00B702-01DB-47E1-8AC6-E68FB82ABAC3}">
      <dsp:nvSpPr>
        <dsp:cNvPr id="0" name=""/>
        <dsp:cNvSpPr/>
      </dsp:nvSpPr>
      <dsp:spPr>
        <a:xfrm>
          <a:off x="6857997" y="1371599"/>
          <a:ext cx="1315811" cy="1828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Socioeconomic consequences of disease</a:t>
          </a:r>
          <a:endParaRPr lang="fa-IR" sz="1200" kern="1200" dirty="0"/>
        </a:p>
      </dsp:txBody>
      <dsp:txXfrm>
        <a:off x="6922230" y="1435832"/>
        <a:ext cx="1187345" cy="17003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A914F-B648-4AA1-8F36-09F09320D74E}">
      <dsp:nvSpPr>
        <dsp:cNvPr id="0" name=""/>
        <dsp:cNvSpPr/>
      </dsp:nvSpPr>
      <dsp:spPr>
        <a:xfrm>
          <a:off x="2" y="0"/>
          <a:ext cx="8991595" cy="1676400"/>
        </a:xfrm>
        <a:prstGeom prst="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15D8A5-9650-4270-A476-801C0C8B9E2E}">
      <dsp:nvSpPr>
        <dsp:cNvPr id="0" name=""/>
        <dsp:cNvSpPr/>
      </dsp:nvSpPr>
      <dsp:spPr>
        <a:xfrm>
          <a:off x="109"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Social determinants of health</a:t>
          </a:r>
          <a:endParaRPr lang="fa-IR" sz="1200" kern="1200" dirty="0"/>
        </a:p>
      </dsp:txBody>
      <dsp:txXfrm>
        <a:off x="32843" y="535654"/>
        <a:ext cx="1250343" cy="605092"/>
      </dsp:txXfrm>
    </dsp:sp>
    <dsp:sp modelId="{95628812-F72F-457C-9C60-691F8D5BD0B4}">
      <dsp:nvSpPr>
        <dsp:cNvPr id="0" name=""/>
        <dsp:cNvSpPr/>
      </dsp:nvSpPr>
      <dsp:spPr>
        <a:xfrm>
          <a:off x="1371600"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Health risk factors</a:t>
          </a:r>
          <a:endParaRPr lang="fa-IR" sz="1200" kern="1200" dirty="0"/>
        </a:p>
      </dsp:txBody>
      <dsp:txXfrm>
        <a:off x="1404334" y="535654"/>
        <a:ext cx="1250343" cy="605092"/>
      </dsp:txXfrm>
    </dsp:sp>
    <dsp:sp modelId="{6609A588-9A06-4D29-8CFD-83F8DEBB97C4}">
      <dsp:nvSpPr>
        <dsp:cNvPr id="0" name=""/>
        <dsp:cNvSpPr/>
      </dsp:nvSpPr>
      <dsp:spPr>
        <a:xfrm>
          <a:off x="2743204"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Biological disease</a:t>
          </a:r>
          <a:endParaRPr lang="fa-IR" sz="1200" kern="1200" dirty="0"/>
        </a:p>
      </dsp:txBody>
      <dsp:txXfrm>
        <a:off x="2775938" y="535654"/>
        <a:ext cx="1250343" cy="605092"/>
      </dsp:txXfrm>
    </dsp:sp>
    <dsp:sp modelId="{52956FC2-1F53-4835-80C9-550EE20EB0AD}">
      <dsp:nvSpPr>
        <dsp:cNvPr id="0" name=""/>
        <dsp:cNvSpPr/>
      </dsp:nvSpPr>
      <dsp:spPr>
        <a:xfrm>
          <a:off x="4114802"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Clinical disease</a:t>
          </a:r>
          <a:endParaRPr lang="fa-IR" sz="1200" kern="1200" dirty="0"/>
        </a:p>
      </dsp:txBody>
      <dsp:txXfrm>
        <a:off x="4147536" y="535654"/>
        <a:ext cx="1250343" cy="605092"/>
      </dsp:txXfrm>
    </dsp:sp>
    <dsp:sp modelId="{85464592-0F53-4B4A-9C07-C0764DBF5AB2}">
      <dsp:nvSpPr>
        <dsp:cNvPr id="0" name=""/>
        <dsp:cNvSpPr/>
      </dsp:nvSpPr>
      <dsp:spPr>
        <a:xfrm>
          <a:off x="5486400"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Sequels </a:t>
          </a:r>
        </a:p>
        <a:p>
          <a:pPr lvl="0" algn="ctr" defTabSz="533400" rtl="1">
            <a:lnSpc>
              <a:spcPct val="90000"/>
            </a:lnSpc>
            <a:spcBef>
              <a:spcPct val="0"/>
            </a:spcBef>
            <a:spcAft>
              <a:spcPct val="35000"/>
            </a:spcAft>
          </a:pPr>
          <a:r>
            <a:rPr lang="en-US" sz="1200" kern="1200" dirty="0" smtClean="0"/>
            <a:t>and</a:t>
          </a:r>
        </a:p>
        <a:p>
          <a:pPr lvl="0" algn="ctr" defTabSz="533400" rtl="1">
            <a:lnSpc>
              <a:spcPct val="90000"/>
            </a:lnSpc>
            <a:spcBef>
              <a:spcPct val="0"/>
            </a:spcBef>
            <a:spcAft>
              <a:spcPct val="35000"/>
            </a:spcAft>
          </a:pPr>
          <a:r>
            <a:rPr lang="en-US" sz="1200" kern="1200" dirty="0" smtClean="0"/>
            <a:t>disabilities</a:t>
          </a:r>
          <a:endParaRPr lang="fa-IR" sz="1200" kern="1200" dirty="0"/>
        </a:p>
      </dsp:txBody>
      <dsp:txXfrm>
        <a:off x="5519134" y="535654"/>
        <a:ext cx="1250343" cy="605092"/>
      </dsp:txXfrm>
    </dsp:sp>
    <dsp:sp modelId="{6E00B702-01DB-47E1-8AC6-E68FB82ABAC3}">
      <dsp:nvSpPr>
        <dsp:cNvPr id="0" name=""/>
        <dsp:cNvSpPr/>
      </dsp:nvSpPr>
      <dsp:spPr>
        <a:xfrm>
          <a:off x="6857997"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Socioeconomic consequences of disease</a:t>
          </a:r>
          <a:endParaRPr lang="fa-IR" sz="1200" kern="1200" dirty="0"/>
        </a:p>
      </dsp:txBody>
      <dsp:txXfrm>
        <a:off x="6890731" y="535654"/>
        <a:ext cx="1250343" cy="6050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A914F-B648-4AA1-8F36-09F09320D74E}">
      <dsp:nvSpPr>
        <dsp:cNvPr id="0" name=""/>
        <dsp:cNvSpPr/>
      </dsp:nvSpPr>
      <dsp:spPr>
        <a:xfrm>
          <a:off x="2" y="0"/>
          <a:ext cx="8991595" cy="1676400"/>
        </a:xfrm>
        <a:prstGeom prst="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15D8A5-9650-4270-A476-801C0C8B9E2E}">
      <dsp:nvSpPr>
        <dsp:cNvPr id="0" name=""/>
        <dsp:cNvSpPr/>
      </dsp:nvSpPr>
      <dsp:spPr>
        <a:xfrm>
          <a:off x="109"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Social determinants of health</a:t>
          </a:r>
          <a:endParaRPr lang="fa-IR" sz="1200" kern="1200" dirty="0"/>
        </a:p>
      </dsp:txBody>
      <dsp:txXfrm>
        <a:off x="32843" y="535654"/>
        <a:ext cx="1250343" cy="605092"/>
      </dsp:txXfrm>
    </dsp:sp>
    <dsp:sp modelId="{95628812-F72F-457C-9C60-691F8D5BD0B4}">
      <dsp:nvSpPr>
        <dsp:cNvPr id="0" name=""/>
        <dsp:cNvSpPr/>
      </dsp:nvSpPr>
      <dsp:spPr>
        <a:xfrm>
          <a:off x="1371600"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Health risk factors</a:t>
          </a:r>
          <a:endParaRPr lang="fa-IR" sz="1200" kern="1200" dirty="0"/>
        </a:p>
      </dsp:txBody>
      <dsp:txXfrm>
        <a:off x="1404334" y="535654"/>
        <a:ext cx="1250343" cy="605092"/>
      </dsp:txXfrm>
    </dsp:sp>
    <dsp:sp modelId="{6609A588-9A06-4D29-8CFD-83F8DEBB97C4}">
      <dsp:nvSpPr>
        <dsp:cNvPr id="0" name=""/>
        <dsp:cNvSpPr/>
      </dsp:nvSpPr>
      <dsp:spPr>
        <a:xfrm>
          <a:off x="2743204"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Biological disease</a:t>
          </a:r>
          <a:endParaRPr lang="fa-IR" sz="1200" kern="1200" dirty="0"/>
        </a:p>
      </dsp:txBody>
      <dsp:txXfrm>
        <a:off x="2775938" y="535654"/>
        <a:ext cx="1250343" cy="605092"/>
      </dsp:txXfrm>
    </dsp:sp>
    <dsp:sp modelId="{52956FC2-1F53-4835-80C9-550EE20EB0AD}">
      <dsp:nvSpPr>
        <dsp:cNvPr id="0" name=""/>
        <dsp:cNvSpPr/>
      </dsp:nvSpPr>
      <dsp:spPr>
        <a:xfrm>
          <a:off x="4114802"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Clinical disease</a:t>
          </a:r>
          <a:endParaRPr lang="fa-IR" sz="1200" kern="1200" dirty="0"/>
        </a:p>
      </dsp:txBody>
      <dsp:txXfrm>
        <a:off x="4147536" y="535654"/>
        <a:ext cx="1250343" cy="605092"/>
      </dsp:txXfrm>
    </dsp:sp>
    <dsp:sp modelId="{85464592-0F53-4B4A-9C07-C0764DBF5AB2}">
      <dsp:nvSpPr>
        <dsp:cNvPr id="0" name=""/>
        <dsp:cNvSpPr/>
      </dsp:nvSpPr>
      <dsp:spPr>
        <a:xfrm>
          <a:off x="5486400"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Sequels </a:t>
          </a:r>
        </a:p>
        <a:p>
          <a:pPr lvl="0" algn="ctr" defTabSz="533400" rtl="1">
            <a:lnSpc>
              <a:spcPct val="90000"/>
            </a:lnSpc>
            <a:spcBef>
              <a:spcPct val="0"/>
            </a:spcBef>
            <a:spcAft>
              <a:spcPct val="35000"/>
            </a:spcAft>
          </a:pPr>
          <a:r>
            <a:rPr lang="en-US" sz="1200" kern="1200" dirty="0" smtClean="0"/>
            <a:t>and</a:t>
          </a:r>
        </a:p>
        <a:p>
          <a:pPr lvl="0" algn="ctr" defTabSz="533400" rtl="1">
            <a:lnSpc>
              <a:spcPct val="90000"/>
            </a:lnSpc>
            <a:spcBef>
              <a:spcPct val="0"/>
            </a:spcBef>
            <a:spcAft>
              <a:spcPct val="35000"/>
            </a:spcAft>
          </a:pPr>
          <a:r>
            <a:rPr lang="en-US" sz="1200" kern="1200" dirty="0" smtClean="0"/>
            <a:t>disabilities</a:t>
          </a:r>
          <a:endParaRPr lang="fa-IR" sz="1200" kern="1200" dirty="0"/>
        </a:p>
      </dsp:txBody>
      <dsp:txXfrm>
        <a:off x="5519134" y="535654"/>
        <a:ext cx="1250343" cy="605092"/>
      </dsp:txXfrm>
    </dsp:sp>
    <dsp:sp modelId="{6E00B702-01DB-47E1-8AC6-E68FB82ABAC3}">
      <dsp:nvSpPr>
        <dsp:cNvPr id="0" name=""/>
        <dsp:cNvSpPr/>
      </dsp:nvSpPr>
      <dsp:spPr>
        <a:xfrm>
          <a:off x="6857997" y="502920"/>
          <a:ext cx="1315811" cy="6705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en-US" sz="1200" kern="1200" dirty="0" smtClean="0"/>
            <a:t>Socioeconomic consequences of disease</a:t>
          </a:r>
          <a:endParaRPr lang="fa-IR" sz="1200" kern="1200" dirty="0"/>
        </a:p>
      </dsp:txBody>
      <dsp:txXfrm>
        <a:off x="6890731" y="535654"/>
        <a:ext cx="1250343" cy="6050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6C8D28-B309-4000-AA7B-969D7E0FA2A3}">
      <dsp:nvSpPr>
        <dsp:cNvPr id="0" name=""/>
        <dsp:cNvSpPr/>
      </dsp:nvSpPr>
      <dsp:spPr>
        <a:xfrm rot="16200000">
          <a:off x="1322" y="558601"/>
          <a:ext cx="2946796" cy="294679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9824" tIns="369824" rIns="369824" bIns="369824" numCol="1" spcCol="1270" anchor="ctr" anchorCtr="0">
          <a:noAutofit/>
        </a:bodyPr>
        <a:lstStyle/>
        <a:p>
          <a:pPr lvl="0" algn="ctr" defTabSz="2311400">
            <a:lnSpc>
              <a:spcPct val="90000"/>
            </a:lnSpc>
            <a:spcBef>
              <a:spcPct val="0"/>
            </a:spcBef>
            <a:spcAft>
              <a:spcPct val="35000"/>
            </a:spcAft>
          </a:pPr>
          <a:r>
            <a:rPr lang="fa-IR" sz="5200" kern="1200" dirty="0" smtClean="0"/>
            <a:t>جامعه</a:t>
          </a:r>
          <a:endParaRPr lang="en-US" sz="5200" kern="1200" dirty="0"/>
        </a:p>
      </dsp:txBody>
      <dsp:txXfrm rot="5400000">
        <a:off x="1323" y="1295299"/>
        <a:ext cx="2431107" cy="1473398"/>
      </dsp:txXfrm>
    </dsp:sp>
    <dsp:sp modelId="{2E616186-D434-4029-BF33-10D126D851B0}">
      <dsp:nvSpPr>
        <dsp:cNvPr id="0" name=""/>
        <dsp:cNvSpPr/>
      </dsp:nvSpPr>
      <dsp:spPr>
        <a:xfrm rot="5400000">
          <a:off x="3147880" y="558601"/>
          <a:ext cx="2946796" cy="294679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9824" tIns="369824" rIns="369824" bIns="369824" numCol="1" spcCol="1270" anchor="ctr" anchorCtr="0">
          <a:noAutofit/>
        </a:bodyPr>
        <a:lstStyle/>
        <a:p>
          <a:pPr lvl="0" algn="ctr" defTabSz="2311400">
            <a:lnSpc>
              <a:spcPct val="90000"/>
            </a:lnSpc>
            <a:spcBef>
              <a:spcPct val="0"/>
            </a:spcBef>
            <a:spcAft>
              <a:spcPct val="35000"/>
            </a:spcAft>
          </a:pPr>
          <a:r>
            <a:rPr lang="fa-IR" sz="5200" kern="1200" dirty="0" smtClean="0"/>
            <a:t>فرد</a:t>
          </a:r>
          <a:endParaRPr lang="en-US" sz="5200" kern="1200" dirty="0"/>
        </a:p>
      </dsp:txBody>
      <dsp:txXfrm rot="-5400000">
        <a:off x="3663570" y="1295300"/>
        <a:ext cx="2431107" cy="1473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7FEF99-81D2-49DD-9471-28CEA2728797}">
      <dsp:nvSpPr>
        <dsp:cNvPr id="0" name=""/>
        <dsp:cNvSpPr/>
      </dsp:nvSpPr>
      <dsp:spPr>
        <a:xfrm>
          <a:off x="2284028" y="0"/>
          <a:ext cx="1527944" cy="1527944"/>
        </a:xfrm>
        <a:prstGeom prst="ellipse">
          <a:avLst/>
        </a:prstGeom>
        <a:solidFill>
          <a:srgbClr val="FFFF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latin typeface="Calibri"/>
              <a:cs typeface="Calibri"/>
            </a:rPr>
            <a:t>‽</a:t>
          </a:r>
          <a:endParaRPr lang="en-US" sz="6500" kern="1200" dirty="0"/>
        </a:p>
      </dsp:txBody>
      <dsp:txXfrm>
        <a:off x="2507790" y="223762"/>
        <a:ext cx="1080420" cy="10804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824FB7-06F9-41D4-BD29-000326131441}" type="datetimeFigureOut">
              <a:rPr lang="en-US" smtClean="0"/>
              <a:pPr/>
              <a:t>4/5/2021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0E693E-24B5-43BA-A095-AF6D9BB0A810}" type="slidenum">
              <a:rPr lang="en-US" smtClean="0"/>
              <a:pPr/>
              <a:t>‹#›</a:t>
            </a:fld>
            <a:endParaRPr lang="en-US"/>
          </a:p>
        </p:txBody>
      </p:sp>
    </p:spTree>
    <p:extLst>
      <p:ext uri="{BB962C8B-B14F-4D97-AF65-F5344CB8AC3E}">
        <p14:creationId xmlns:p14="http://schemas.microsoft.com/office/powerpoint/2010/main" val="1494372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DDA2C4D-2401-47F6-809E-C79841B45520}" type="slidenum">
              <a:rPr lang="ar-SA"/>
              <a:pPr/>
              <a:t>16</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8F4F2BD7-D648-4E49-B033-BF790022B4B0}" type="slidenum">
              <a:rPr lang="en-US" smtClean="0">
                <a:latin typeface="Arial" pitchFamily="34" charset="0"/>
                <a:cs typeface="Arial" pitchFamily="34" charset="0"/>
              </a:rPr>
              <a:pPr/>
              <a:t>41</a:t>
            </a:fld>
            <a:endParaRPr lang="en-US" smtClean="0">
              <a:latin typeface="Arial" pitchFamily="34" charset="0"/>
              <a:cs typeface="Arial" pitchFamily="34"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91791EE3-587A-472E-8913-16666A9F388C}" type="slidenum">
              <a:rPr lang="en-US" smtClean="0">
                <a:latin typeface="Arial" pitchFamily="34" charset="0"/>
                <a:cs typeface="Arial" pitchFamily="34" charset="0"/>
              </a:rPr>
              <a:pPr/>
              <a:t>42</a:t>
            </a:fld>
            <a:endParaRPr lang="en-US" smtClean="0">
              <a:latin typeface="Arial" pitchFamily="34" charset="0"/>
              <a:cs typeface="Arial" pitchFamily="34" charset="0"/>
            </a:endParaRPr>
          </a:p>
        </p:txBody>
      </p:sp>
      <p:sp>
        <p:nvSpPr>
          <p:cNvPr id="107523" name="Rectangle 2"/>
          <p:cNvSpPr>
            <a:spLocks noGrp="1" noRot="1" noChangeAspect="1" noChangeArrowheads="1" noTextEdit="1"/>
          </p:cNvSpPr>
          <p:nvPr>
            <p:ph type="sldImg"/>
          </p:nvPr>
        </p:nvSpPr>
        <p:spPr>
          <a:xfrm>
            <a:off x="1144588" y="685800"/>
            <a:ext cx="4570412" cy="3427413"/>
          </a:xfrm>
          <a:ln/>
        </p:spPr>
      </p:sp>
      <p:sp>
        <p:nvSpPr>
          <p:cNvPr id="107524" name="Rectangle 3"/>
          <p:cNvSpPr>
            <a:spLocks noGrp="1" noChangeArrowheads="1"/>
          </p:cNvSpPr>
          <p:nvPr>
            <p:ph type="body" idx="1"/>
          </p:nvPr>
        </p:nvSpPr>
        <p:spPr>
          <a:xfrm>
            <a:off x="914400" y="4344988"/>
            <a:ext cx="5029200" cy="4113212"/>
          </a:xfrm>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F8FF1500-955F-434D-950F-10D6CFC1D902}" type="slidenum">
              <a:rPr lang="en-US" smtClean="0">
                <a:latin typeface="Arial" pitchFamily="34" charset="0"/>
                <a:cs typeface="Arial" pitchFamily="34" charset="0"/>
              </a:rPr>
              <a:pPr/>
              <a:t>43</a:t>
            </a:fld>
            <a:endParaRPr lang="en-US" smtClean="0">
              <a:latin typeface="Arial" pitchFamily="34" charset="0"/>
              <a:cs typeface="Arial" pitchFamily="34" charset="0"/>
            </a:endParaRPr>
          </a:p>
        </p:txBody>
      </p:sp>
      <p:sp>
        <p:nvSpPr>
          <p:cNvPr id="108547" name="Rectangle 2"/>
          <p:cNvSpPr>
            <a:spLocks noGrp="1" noRot="1" noChangeAspect="1" noChangeArrowheads="1" noTextEdit="1"/>
          </p:cNvSpPr>
          <p:nvPr>
            <p:ph type="sldImg"/>
          </p:nvPr>
        </p:nvSpPr>
        <p:spPr>
          <a:xfrm>
            <a:off x="1144588" y="685800"/>
            <a:ext cx="4570412" cy="3427413"/>
          </a:xfrm>
          <a:ln/>
        </p:spPr>
      </p:sp>
      <p:sp>
        <p:nvSpPr>
          <p:cNvPr id="108548" name="Rectangle 3"/>
          <p:cNvSpPr>
            <a:spLocks noGrp="1" noChangeArrowheads="1"/>
          </p:cNvSpPr>
          <p:nvPr>
            <p:ph type="body" idx="1"/>
          </p:nvPr>
        </p:nvSpPr>
        <p:spPr>
          <a:xfrm>
            <a:off x="914400" y="4344988"/>
            <a:ext cx="5029200" cy="4113212"/>
          </a:xfrm>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0DB103F-9DBF-478F-9097-CBD12D52D615}" type="slidenum">
              <a:rPr lang="ar-SA"/>
              <a:pPr/>
              <a:t>17</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B27323E-BF0E-4835-8E39-60527D38ACD0}" type="slidenum">
              <a:rPr lang="ar-SA"/>
              <a:pPr/>
              <a:t>19</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14400" y="4343400"/>
            <a:ext cx="5029200" cy="4114800"/>
          </a:xfrm>
          <a:noFill/>
          <a:ln/>
        </p:spPr>
        <p:txBody>
          <a:bodyPr/>
          <a:lstStyle/>
          <a:p>
            <a:pPr eaLnBrk="1" hangingPunct="1"/>
            <a:r>
              <a:rPr lang="en-US" sz="1800" smtClean="0"/>
              <a:t>This shows you where social marketing fits in with other interventions to support behavior change.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Justifiable= </a:t>
            </a:r>
            <a:r>
              <a:rPr lang="fa-IR" dirty="0" smtClean="0"/>
              <a:t>قابل توجیه</a:t>
            </a:r>
            <a:endParaRPr lang="fa-IR" dirty="0"/>
          </a:p>
        </p:txBody>
      </p:sp>
      <p:sp>
        <p:nvSpPr>
          <p:cNvPr id="4" name="Slide Number Placeholder 3"/>
          <p:cNvSpPr>
            <a:spLocks noGrp="1"/>
          </p:cNvSpPr>
          <p:nvPr>
            <p:ph type="sldNum" sz="quarter" idx="10"/>
          </p:nvPr>
        </p:nvSpPr>
        <p:spPr/>
        <p:txBody>
          <a:bodyPr/>
          <a:lstStyle/>
          <a:p>
            <a:fld id="{9B0E693E-24B5-43BA-A095-AF6D9BB0A810}" type="slidenum">
              <a:rPr lang="en-US" smtClean="0"/>
              <a:pPr/>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ED24BC8B-6AB7-4D1C-B328-2A07C8BA12F5}" type="slidenum">
              <a:rPr lang="en-US" smtClean="0">
                <a:latin typeface="Arial" pitchFamily="34" charset="0"/>
                <a:cs typeface="Arial" pitchFamily="34" charset="0"/>
              </a:rPr>
              <a:pPr/>
              <a:t>36</a:t>
            </a:fld>
            <a:endParaRPr lang="en-US" smtClean="0">
              <a:latin typeface="Arial" pitchFamily="34" charset="0"/>
              <a:cs typeface="Arial" pitchFamily="34"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F306658D-8FF5-4D8F-83B7-FF682C9F5059}" type="slidenum">
              <a:rPr lang="en-US" smtClean="0">
                <a:latin typeface="Arial" pitchFamily="34" charset="0"/>
                <a:cs typeface="Arial" pitchFamily="34" charset="0"/>
              </a:rPr>
              <a:pPr/>
              <a:t>37</a:t>
            </a:fld>
            <a:endParaRPr lang="en-US" smtClean="0">
              <a:latin typeface="Arial" pitchFamily="34" charset="0"/>
              <a:cs typeface="Arial" pitchFamily="34"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56DB7F36-79AE-4F69-A49F-CD1BBD1BB5B0}" type="slidenum">
              <a:rPr lang="en-US" smtClean="0">
                <a:latin typeface="Arial" pitchFamily="34" charset="0"/>
                <a:cs typeface="Arial" pitchFamily="34" charset="0"/>
              </a:rPr>
              <a:pPr/>
              <a:t>38</a:t>
            </a:fld>
            <a:endParaRPr lang="en-US" smtClean="0">
              <a:latin typeface="Arial" pitchFamily="34" charset="0"/>
              <a:cs typeface="Arial" pitchFamily="34" charset="0"/>
            </a:endParaRPr>
          </a:p>
        </p:txBody>
      </p:sp>
      <p:sp>
        <p:nvSpPr>
          <p:cNvPr id="102403" name="Rectangle 2"/>
          <p:cNvSpPr>
            <a:spLocks noGrp="1" noRot="1" noChangeAspect="1" noChangeArrowheads="1" noTextEdit="1"/>
          </p:cNvSpPr>
          <p:nvPr>
            <p:ph type="sldImg"/>
          </p:nvPr>
        </p:nvSpPr>
        <p:spPr>
          <a:xfrm>
            <a:off x="1144588" y="685800"/>
            <a:ext cx="4570412" cy="3427413"/>
          </a:xfrm>
          <a:ln/>
        </p:spPr>
      </p:sp>
      <p:sp>
        <p:nvSpPr>
          <p:cNvPr id="102404" name="Rectangle 3"/>
          <p:cNvSpPr>
            <a:spLocks noGrp="1" noChangeArrowheads="1"/>
          </p:cNvSpPr>
          <p:nvPr>
            <p:ph type="body" idx="1"/>
          </p:nvPr>
        </p:nvSpPr>
        <p:spPr>
          <a:xfrm>
            <a:off x="914400" y="4344988"/>
            <a:ext cx="5029200" cy="4113212"/>
          </a:xfrm>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7B8A72DC-558E-4160-9C54-9239C474408B}" type="slidenum">
              <a:rPr lang="en-US" smtClean="0">
                <a:latin typeface="Arial" pitchFamily="34" charset="0"/>
                <a:cs typeface="Arial" pitchFamily="34" charset="0"/>
              </a:rPr>
              <a:pPr/>
              <a:t>39</a:t>
            </a:fld>
            <a:endParaRPr lang="en-US" smtClean="0">
              <a:latin typeface="Arial" pitchFamily="34" charset="0"/>
              <a:cs typeface="Arial" pitchFamily="34"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99179FDB-BA4E-4A22-9F27-9FC6A7D87122}" type="slidenum">
              <a:rPr lang="en-US" smtClean="0">
                <a:latin typeface="Arial" pitchFamily="34" charset="0"/>
                <a:cs typeface="Arial" pitchFamily="34" charset="0"/>
              </a:rPr>
              <a:pPr/>
              <a:t>40</a:t>
            </a:fld>
            <a:endParaRPr lang="en-US" smtClean="0">
              <a:latin typeface="Arial" pitchFamily="34" charset="0"/>
              <a:cs typeface="Arial" pitchFamily="34" charset="0"/>
            </a:endParaRPr>
          </a:p>
        </p:txBody>
      </p:sp>
      <p:sp>
        <p:nvSpPr>
          <p:cNvPr id="105475" name="Rectangle 2"/>
          <p:cNvSpPr>
            <a:spLocks noGrp="1" noRot="1" noChangeAspect="1" noChangeArrowheads="1" noTextEdit="1"/>
          </p:cNvSpPr>
          <p:nvPr>
            <p:ph type="sldImg"/>
          </p:nvPr>
        </p:nvSpPr>
        <p:spPr>
          <a:xfrm>
            <a:off x="1144588" y="685800"/>
            <a:ext cx="4570412" cy="3427413"/>
          </a:xfrm>
          <a:ln/>
        </p:spPr>
      </p:sp>
      <p:sp>
        <p:nvSpPr>
          <p:cNvPr id="105476" name="Rectangle 3"/>
          <p:cNvSpPr>
            <a:spLocks noGrp="1" noChangeArrowheads="1"/>
          </p:cNvSpPr>
          <p:nvPr>
            <p:ph type="body" idx="1"/>
          </p:nvPr>
        </p:nvSpPr>
        <p:spPr>
          <a:xfrm>
            <a:off x="914400" y="4344988"/>
            <a:ext cx="5029200" cy="4113212"/>
          </a:xfrm>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C7758D-C7F1-4EFC-BFC6-D625D108BE1D}"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758D-C7F1-4EFC-BFC6-D625D108BE1D}"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758D-C7F1-4EFC-BFC6-D625D108BE1D}"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1527175"/>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51054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a:xfrm>
            <a:off x="66294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2766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1524000" y="6248400"/>
            <a:ext cx="1295400" cy="457200"/>
          </a:xfrm>
        </p:spPr>
        <p:txBody>
          <a:bodyPr/>
          <a:lstStyle>
            <a:lvl1pPr>
              <a:defRPr/>
            </a:lvl1pPr>
          </a:lstStyle>
          <a:p>
            <a:fld id="{63A36E03-7345-4A73-876D-092CECA1881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758D-C7F1-4EFC-BFC6-D625D108BE1D}"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C7758D-C7F1-4EFC-BFC6-D625D108BE1D}"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7758D-C7F1-4EFC-BFC6-D625D108BE1D}" type="datetimeFigureOut">
              <a:rPr lang="en-US" smtClean="0"/>
              <a:pPr/>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7758D-C7F1-4EFC-BFC6-D625D108BE1D}" type="datetimeFigureOut">
              <a:rPr lang="en-US" smtClean="0"/>
              <a:pPr/>
              <a:t>4/5/2021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7758D-C7F1-4EFC-BFC6-D625D108BE1D}" type="datetimeFigureOut">
              <a:rPr lang="en-US" smtClean="0"/>
              <a:pPr/>
              <a:t>4/5/2021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7758D-C7F1-4EFC-BFC6-D625D108BE1D}" type="datetimeFigureOut">
              <a:rPr lang="en-US" smtClean="0"/>
              <a:pPr/>
              <a:t>4/5/2021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7758D-C7F1-4EFC-BFC6-D625D108BE1D}" type="datetimeFigureOut">
              <a:rPr lang="en-US" smtClean="0"/>
              <a:pPr/>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7758D-C7F1-4EFC-BFC6-D625D108BE1D}" type="datetimeFigureOut">
              <a:rPr lang="en-US" smtClean="0"/>
              <a:pPr/>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3D9AA-8E4D-445D-BB65-6FE61133A2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7758D-C7F1-4EFC-BFC6-D625D108BE1D}" type="datetimeFigureOut">
              <a:rPr lang="en-US" smtClean="0"/>
              <a:pPr/>
              <a:t>4/5/2021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3D9AA-8E4D-445D-BB65-6FE61133A20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به نام خدا	</a:t>
            </a:r>
            <a:endParaRPr lang="en-US" dirty="0"/>
          </a:p>
        </p:txBody>
      </p:sp>
      <p:sp>
        <p:nvSpPr>
          <p:cNvPr id="3" name="Subtitle 2"/>
          <p:cNvSpPr>
            <a:spLocks noGrp="1"/>
          </p:cNvSpPr>
          <p:nvPr>
            <p:ph type="subTitle" idx="1"/>
          </p:nvPr>
        </p:nvSpPr>
        <p:spPr/>
        <p:txBody>
          <a:bodyPr/>
          <a:lstStyle/>
          <a:p>
            <a:r>
              <a:rPr lang="fa-IR" dirty="0" smtClean="0"/>
              <a:t>دکتر سهیل سلطانی پور</a:t>
            </a:r>
          </a:p>
          <a:p>
            <a:r>
              <a:rPr lang="fa-IR" dirty="0" smtClean="0"/>
              <a:t>دانشیار– گروه پزشکی </a:t>
            </a:r>
            <a:r>
              <a:rPr lang="fa-IR" dirty="0" smtClean="0"/>
              <a:t>اجتماعی</a:t>
            </a:r>
          </a:p>
          <a:p>
            <a:r>
              <a:rPr lang="fa-IR" dirty="0" smtClean="0"/>
              <a:t>دانشکده پزشکی رشت</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Health education</a:t>
            </a:r>
            <a:endParaRPr lang="en-US" dirty="0"/>
          </a:p>
        </p:txBody>
      </p:sp>
      <p:sp>
        <p:nvSpPr>
          <p:cNvPr id="5" name="Content Placeholder 4"/>
          <p:cNvSpPr>
            <a:spLocks noGrp="1"/>
          </p:cNvSpPr>
          <p:nvPr>
            <p:ph idx="1"/>
          </p:nvPr>
        </p:nvSpPr>
        <p:spPr/>
        <p:txBody>
          <a:bodyPr/>
          <a:lstStyle/>
          <a:p>
            <a:r>
              <a:rPr lang="en-US" dirty="0" smtClean="0"/>
              <a:t>Health education </a:t>
            </a:r>
            <a:r>
              <a:rPr lang="en-US" u="sng" dirty="0" smtClean="0"/>
              <a:t>is </a:t>
            </a:r>
            <a:r>
              <a:rPr lang="en-US" u="sng" dirty="0" smtClean="0">
                <a:solidFill>
                  <a:srgbClr val="FFFF00"/>
                </a:solidFill>
              </a:rPr>
              <a:t>any combination </a:t>
            </a:r>
            <a:r>
              <a:rPr lang="en-US" dirty="0" smtClean="0">
                <a:solidFill>
                  <a:srgbClr val="FFFF00"/>
                </a:solidFill>
              </a:rPr>
              <a:t>of </a:t>
            </a:r>
            <a:r>
              <a:rPr lang="en-US" u="sng" dirty="0" smtClean="0">
                <a:solidFill>
                  <a:srgbClr val="FFFF00"/>
                </a:solidFill>
              </a:rPr>
              <a:t>learning experiences </a:t>
            </a:r>
            <a:r>
              <a:rPr lang="en-US" dirty="0" smtClean="0">
                <a:solidFill>
                  <a:srgbClr val="FFFF00"/>
                </a:solidFill>
              </a:rPr>
              <a:t>designed to help </a:t>
            </a:r>
            <a:r>
              <a:rPr lang="en-US" u="sng" dirty="0" smtClean="0">
                <a:solidFill>
                  <a:srgbClr val="FFFF00"/>
                </a:solidFill>
              </a:rPr>
              <a:t>individuals and communities </a:t>
            </a:r>
            <a:r>
              <a:rPr lang="en-US" dirty="0" smtClean="0">
                <a:solidFill>
                  <a:srgbClr val="FFFF00"/>
                </a:solidFill>
              </a:rPr>
              <a:t>improve their health, by increasing their </a:t>
            </a:r>
            <a:r>
              <a:rPr lang="en-US" u="sng" dirty="0" smtClean="0">
                <a:solidFill>
                  <a:srgbClr val="FFFF00"/>
                </a:solidFill>
              </a:rPr>
              <a:t>knowledge or influencing their attitudes.</a:t>
            </a:r>
            <a:endParaRPr lang="fa-IR" u="sng" dirty="0" smtClean="0">
              <a:solidFill>
                <a:srgbClr val="FFFF00"/>
              </a:solidFill>
            </a:endParaRPr>
          </a:p>
          <a:p>
            <a:pPr>
              <a:buNone/>
            </a:pPr>
            <a:endParaRPr lang="en-US" dirty="0" smtClean="0">
              <a:solidFill>
                <a:srgbClr val="FFFF00"/>
              </a:solidFill>
            </a:endParaRP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p:txBody>
          <a:bodyPr/>
          <a:lstStyle/>
          <a:p>
            <a:r>
              <a:rPr lang="en-US" dirty="0" smtClean="0"/>
              <a:t>Health promotion</a:t>
            </a:r>
            <a:r>
              <a:rPr lang="en-US" dirty="0" smtClean="0">
                <a:solidFill>
                  <a:srgbClr val="FFFF00"/>
                </a:solidFill>
              </a:rPr>
              <a:t>: Health education + </a:t>
            </a:r>
            <a:r>
              <a:rPr lang="en-US" u="sng" dirty="0" smtClean="0">
                <a:solidFill>
                  <a:srgbClr val="FFFF00"/>
                </a:solidFill>
              </a:rPr>
              <a:t>policy</a:t>
            </a:r>
            <a:r>
              <a:rPr lang="en-US" dirty="0" smtClean="0">
                <a:solidFill>
                  <a:srgbClr val="FFFF00"/>
                </a:solidFill>
              </a:rPr>
              <a:t>(organizational, economic, and environmental)</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تاريخچه ارتقاء سلامت </a:t>
            </a:r>
            <a:endParaRPr lang="fa-IR" dirty="0">
              <a:cs typeface="B Nazanin" pitchFamily="2" charset="-78"/>
            </a:endParaRPr>
          </a:p>
        </p:txBody>
      </p:sp>
      <p:sp>
        <p:nvSpPr>
          <p:cNvPr id="3" name="Content Placeholder 2"/>
          <p:cNvSpPr>
            <a:spLocks noGrp="1"/>
          </p:cNvSpPr>
          <p:nvPr>
            <p:ph sz="quarter" idx="1"/>
          </p:nvPr>
        </p:nvSpPr>
        <p:spPr/>
        <p:txBody>
          <a:bodyPr>
            <a:normAutofit lnSpcReduction="10000"/>
          </a:bodyPr>
          <a:lstStyle/>
          <a:p>
            <a:pPr algn="r" rtl="1">
              <a:buNone/>
            </a:pPr>
            <a:r>
              <a:rPr lang="fa-IR" dirty="0" smtClean="0">
                <a:cs typeface="B Nazanin" pitchFamily="2" charset="-78"/>
              </a:rPr>
              <a:t>در هفت مرحله رقم خورده است: </a:t>
            </a:r>
            <a:endParaRPr lang="en-US" dirty="0" smtClean="0">
              <a:cs typeface="B Nazanin" pitchFamily="2" charset="-78"/>
            </a:endParaRPr>
          </a:p>
          <a:p>
            <a:pPr lvl="0" algn="r" rtl="1"/>
            <a:r>
              <a:rPr lang="fa-IR" u="sng" dirty="0" smtClean="0">
                <a:cs typeface="B Nazanin" pitchFamily="2" charset="-78"/>
              </a:rPr>
              <a:t>بيانيه وزير بهداشت کانادا </a:t>
            </a:r>
            <a:r>
              <a:rPr lang="en-US" u="sng" dirty="0" smtClean="0">
                <a:cs typeface="B Nazanin" pitchFamily="2" charset="-78"/>
              </a:rPr>
              <a:t>(1974)</a:t>
            </a:r>
          </a:p>
          <a:p>
            <a:pPr lvl="0" algn="r" rtl="1"/>
            <a:r>
              <a:rPr lang="fa-IR" dirty="0" smtClean="0">
                <a:cs typeface="B Nazanin" pitchFamily="2" charset="-78"/>
              </a:rPr>
              <a:t>کنفرانس بين المللي آلما آتا، قزاقستان </a:t>
            </a:r>
            <a:r>
              <a:rPr lang="en-US" dirty="0" smtClean="0">
                <a:cs typeface="B Nazanin" pitchFamily="2" charset="-78"/>
              </a:rPr>
              <a:t>(1978)</a:t>
            </a:r>
          </a:p>
          <a:p>
            <a:pPr lvl="0" algn="r" rtl="1"/>
            <a:r>
              <a:rPr lang="fa-IR" dirty="0" smtClean="0">
                <a:cs typeface="B Nazanin" pitchFamily="2" charset="-78"/>
              </a:rPr>
              <a:t>کنفرانس بين المللي اوتاوا، کانادا </a:t>
            </a:r>
            <a:r>
              <a:rPr lang="en-US" dirty="0" smtClean="0">
                <a:cs typeface="B Nazanin" pitchFamily="2" charset="-78"/>
              </a:rPr>
              <a:t>(1986)</a:t>
            </a:r>
          </a:p>
          <a:p>
            <a:pPr lvl="0" algn="r" rtl="1"/>
            <a:r>
              <a:rPr lang="fa-IR" dirty="0" smtClean="0">
                <a:cs typeface="B Nazanin" pitchFamily="2" charset="-78"/>
              </a:rPr>
              <a:t>کنفر انس بين المللي آدلايد، استراليا </a:t>
            </a:r>
            <a:r>
              <a:rPr lang="en-US" dirty="0" smtClean="0">
                <a:cs typeface="B Nazanin" pitchFamily="2" charset="-78"/>
              </a:rPr>
              <a:t>(1988)</a:t>
            </a:r>
          </a:p>
          <a:p>
            <a:pPr lvl="0" algn="r" rtl="1"/>
            <a:r>
              <a:rPr lang="fa-IR" dirty="0" smtClean="0">
                <a:cs typeface="B Nazanin" pitchFamily="2" charset="-78"/>
              </a:rPr>
              <a:t>کنفر انس بين المللي ساندزوال، سوئد </a:t>
            </a:r>
            <a:r>
              <a:rPr lang="en-US" dirty="0" smtClean="0">
                <a:cs typeface="B Nazanin" pitchFamily="2" charset="-78"/>
              </a:rPr>
              <a:t>(1991)</a:t>
            </a:r>
          </a:p>
          <a:p>
            <a:pPr lvl="0" algn="r" rtl="1"/>
            <a:r>
              <a:rPr lang="fa-IR" dirty="0" smtClean="0">
                <a:cs typeface="B Nazanin" pitchFamily="2" charset="-78"/>
              </a:rPr>
              <a:t>کنفرانس بين المللي جاکارتا، اندونزي </a:t>
            </a:r>
            <a:r>
              <a:rPr lang="en-US" dirty="0" smtClean="0">
                <a:cs typeface="B Nazanin" pitchFamily="2" charset="-78"/>
              </a:rPr>
              <a:t>(1996) </a:t>
            </a:r>
          </a:p>
          <a:p>
            <a:pPr lvl="0" algn="r" rtl="1"/>
            <a:r>
              <a:rPr lang="fa-IR" dirty="0" smtClean="0">
                <a:cs typeface="B Nazanin" pitchFamily="2" charset="-78"/>
              </a:rPr>
              <a:t>کنفرانس بين المللي مکزيکوسيتي، مکزيک </a:t>
            </a:r>
            <a:r>
              <a:rPr lang="en-US" dirty="0" smtClean="0">
                <a:cs typeface="B Nazanin" pitchFamily="2" charset="-78"/>
              </a:rPr>
              <a:t>(2000)</a:t>
            </a:r>
          </a:p>
          <a:p>
            <a:pPr algn="r" rtl="1"/>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solidFill>
                  <a:srgbClr val="FFCC00"/>
                </a:solidFill>
                <a:latin typeface="Arial" pitchFamily="34" charset="0"/>
              </a:rPr>
              <a:t/>
            </a:r>
            <a:br>
              <a:rPr lang="en-US" sz="3100" b="1" dirty="0" smtClean="0">
                <a:solidFill>
                  <a:srgbClr val="FFCC00"/>
                </a:solidFill>
                <a:latin typeface="Arial" pitchFamily="34" charset="0"/>
              </a:rPr>
            </a:br>
            <a:r>
              <a:rPr lang="en-US" sz="3100" dirty="0" smtClean="0">
                <a:latin typeface="Arial" pitchFamily="34" charset="0"/>
              </a:rPr>
              <a:t>THE FIVE MAJOR AREAS/STRATEGIES IN</a:t>
            </a:r>
            <a:br>
              <a:rPr lang="en-US" sz="3100" dirty="0" smtClean="0">
                <a:latin typeface="Arial" pitchFamily="34" charset="0"/>
              </a:rPr>
            </a:br>
            <a:r>
              <a:rPr lang="en-US" sz="3100" dirty="0" smtClean="0">
                <a:latin typeface="Arial" pitchFamily="34" charset="0"/>
              </a:rPr>
              <a:t> HEALTH PROMOTION (OTTAWA CHARTER)</a:t>
            </a:r>
            <a:r>
              <a:rPr lang="en-US" dirty="0" smtClean="0">
                <a:latin typeface="Arial" pitchFamily="34" charset="0"/>
              </a:rPr>
              <a:t/>
            </a:r>
            <a:br>
              <a:rPr lang="en-US" dirty="0" smtClean="0">
                <a:latin typeface="Arial" pitchFamily="34" charset="0"/>
              </a:rPr>
            </a:br>
            <a:endParaRPr lang="en-US" dirty="0"/>
          </a:p>
        </p:txBody>
      </p:sp>
      <p:sp>
        <p:nvSpPr>
          <p:cNvPr id="3" name="Content Placeholder 2"/>
          <p:cNvSpPr>
            <a:spLocks noGrp="1"/>
          </p:cNvSpPr>
          <p:nvPr>
            <p:ph sz="half" idx="1"/>
          </p:nvPr>
        </p:nvSpPr>
        <p:spPr/>
        <p:txBody>
          <a:bodyPr/>
          <a:lstStyle/>
          <a:p>
            <a:pPr marL="514350" indent="-514350">
              <a:buAutoNum type="arabicPeriod"/>
            </a:pPr>
            <a:r>
              <a:rPr lang="en-US" i="1" dirty="0" smtClean="0">
                <a:solidFill>
                  <a:srgbClr val="FFFF00"/>
                </a:solidFill>
              </a:rPr>
              <a:t>Healthy </a:t>
            </a:r>
            <a:r>
              <a:rPr lang="en-US" i="1" dirty="0">
                <a:solidFill>
                  <a:srgbClr val="FFFF00"/>
                </a:solidFill>
              </a:rPr>
              <a:t>Public </a:t>
            </a:r>
            <a:r>
              <a:rPr lang="en-US" i="1" dirty="0" smtClean="0">
                <a:solidFill>
                  <a:srgbClr val="FFFF00"/>
                </a:solidFill>
              </a:rPr>
              <a:t>Policy</a:t>
            </a:r>
          </a:p>
          <a:p>
            <a:pPr marL="514350" indent="-514350">
              <a:buNone/>
            </a:pPr>
            <a:r>
              <a:rPr lang="en-US" i="1" dirty="0" smtClean="0">
                <a:solidFill>
                  <a:srgbClr val="FFFF00"/>
                </a:solidFill>
              </a:rPr>
              <a:t>2. </a:t>
            </a:r>
            <a:r>
              <a:rPr lang="en-US" i="1" dirty="0">
                <a:solidFill>
                  <a:srgbClr val="FFFF00"/>
                </a:solidFill>
              </a:rPr>
              <a:t>Create Supportive </a:t>
            </a:r>
            <a:r>
              <a:rPr lang="en-US" i="1" dirty="0" smtClean="0">
                <a:solidFill>
                  <a:srgbClr val="FFFF00"/>
                </a:solidFill>
              </a:rPr>
              <a:t>Environment</a:t>
            </a:r>
          </a:p>
          <a:p>
            <a:pPr marL="514350" indent="-514350">
              <a:buNone/>
            </a:pPr>
            <a:r>
              <a:rPr kumimoji="0" lang="en-US" i="1" dirty="0" smtClean="0">
                <a:solidFill>
                  <a:srgbClr val="FFFF00"/>
                </a:solidFill>
                <a:effectLst/>
              </a:rPr>
              <a:t>3. Strengthen Community Action: Community Participation</a:t>
            </a:r>
          </a:p>
          <a:p>
            <a:pPr marL="514350" indent="-514350">
              <a:buNone/>
            </a:pPr>
            <a:r>
              <a:rPr lang="en-US" i="1" dirty="0">
                <a:solidFill>
                  <a:srgbClr val="FFFF00"/>
                </a:solidFill>
              </a:rPr>
              <a:t>4. Develop Personal </a:t>
            </a:r>
            <a:r>
              <a:rPr lang="en-US" i="1" dirty="0" smtClean="0">
                <a:solidFill>
                  <a:srgbClr val="FFFF00"/>
                </a:solidFill>
              </a:rPr>
              <a:t>Skills</a:t>
            </a:r>
          </a:p>
          <a:p>
            <a:pPr marL="514350" indent="-514350">
              <a:buNone/>
            </a:pPr>
            <a:r>
              <a:rPr lang="en-US" i="1" dirty="0">
                <a:solidFill>
                  <a:srgbClr val="FFFF00"/>
                </a:solidFill>
              </a:rPr>
              <a:t>5. Reorient Health Services</a:t>
            </a:r>
          </a:p>
        </p:txBody>
      </p:sp>
      <p:pic>
        <p:nvPicPr>
          <p:cNvPr id="2050" name="Picture 2"/>
          <p:cNvPicPr>
            <a:picLocks noGrp="1" noChangeAspect="1" noChangeArrowheads="1"/>
          </p:cNvPicPr>
          <p:nvPr>
            <p:ph sz="half" idx="2"/>
          </p:nvPr>
        </p:nvPicPr>
        <p:blipFill>
          <a:blip r:embed="rId2" cstate="print"/>
          <a:stretch>
            <a:fillRect/>
          </a:stretch>
        </p:blipFill>
        <p:spPr bwMode="auto">
          <a:xfrm>
            <a:off x="5000628" y="1643050"/>
            <a:ext cx="3095628" cy="3571900"/>
          </a:xfrm>
          <a:prstGeom prst="rect">
            <a:avLst/>
          </a:prstGeom>
          <a:noFill/>
          <a:ln w="9525">
            <a:noFill/>
            <a:miter lim="800000"/>
            <a:headEnd/>
            <a:tailEnd/>
          </a:ln>
          <a:effectLst/>
        </p:spPr>
      </p:pic>
      <p:sp>
        <p:nvSpPr>
          <p:cNvPr id="8" name="Rectangle 7"/>
          <p:cNvSpPr/>
          <p:nvPr/>
        </p:nvSpPr>
        <p:spPr>
          <a:xfrm>
            <a:off x="3786182" y="5429264"/>
            <a:ext cx="5072066" cy="369332"/>
          </a:xfrm>
          <a:prstGeom prst="rect">
            <a:avLst/>
          </a:prstGeom>
        </p:spPr>
        <p:txBody>
          <a:bodyPr wrap="square">
            <a:spAutoFit/>
          </a:bodyPr>
          <a:lstStyle/>
          <a:p>
            <a:r>
              <a:rPr lang="en-US" dirty="0" smtClean="0"/>
              <a:t>1974  </a:t>
            </a:r>
            <a:r>
              <a:rPr lang="en-US" i="1" dirty="0" smtClean="0"/>
              <a:t>A new perspective on the health of Canadians</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b="1" dirty="0" smtClean="0">
                <a:cs typeface="B Titr" pitchFamily="2" charset="-78"/>
              </a:rPr>
              <a:t>Social marketing</a:t>
            </a:r>
            <a:br>
              <a:rPr lang="en-US" b="1" dirty="0" smtClean="0">
                <a:cs typeface="B Titr" pitchFamily="2" charset="-78"/>
              </a:rPr>
            </a:br>
            <a:endParaRPr lang="en-US" dirty="0"/>
          </a:p>
        </p:txBody>
      </p:sp>
      <p:sp>
        <p:nvSpPr>
          <p:cNvPr id="6" name="Subtitle 5"/>
          <p:cNvSpPr>
            <a:spLocks noGrp="1"/>
          </p:cNvSpPr>
          <p:nvPr>
            <p:ph type="subTitle" idx="1"/>
          </p:nvPr>
        </p:nvSpPr>
        <p:spPr/>
        <p:txBody>
          <a:bodyPr/>
          <a:lstStyle/>
          <a:p>
            <a:r>
              <a:rPr lang="fa-IR" dirty="0" smtClean="0"/>
              <a:t>بازار یابی اجتماعی</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fa-IR" dirty="0" smtClean="0">
                <a:cs typeface="B Nazanin" pitchFamily="2" charset="-78"/>
              </a:rPr>
              <a:t>در سال 1952 وايبي يک سئوال انقلابي طرح کرد که پاسخ آن به پايه گذاري ديدگاه بازاريابي اجتماعي درساليان بعد منجر شد.</a:t>
            </a:r>
            <a:br>
              <a:rPr lang="fa-IR" dirty="0" smtClean="0">
                <a:cs typeface="B Nazanin" pitchFamily="2" charset="-78"/>
              </a:rPr>
            </a:br>
            <a:endParaRPr lang="en-US" dirty="0"/>
          </a:p>
        </p:txBody>
      </p:sp>
      <p:sp>
        <p:nvSpPr>
          <p:cNvPr id="5" name="Subtitle 4"/>
          <p:cNvSpPr>
            <a:spLocks noGrp="1"/>
          </p:cNvSpPr>
          <p:nvPr>
            <p:ph type="subTitle" idx="1"/>
          </p:nvPr>
        </p:nvSpPr>
        <p:spPr/>
        <p:txBody>
          <a:bodyPr/>
          <a:lstStyle/>
          <a:p>
            <a:r>
              <a:rPr lang="fa-IR" dirty="0" smtClean="0">
                <a:solidFill>
                  <a:srgbClr val="FFFF00"/>
                </a:solidFill>
                <a:cs typeface="B Nazanin" pitchFamily="2" charset="-78"/>
              </a:rPr>
              <a:t>”چرا شما نمي توانيد برادري را مانند صابون به مردم بفروشيد؟!“</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fa-IR" b="1" dirty="0" smtClean="0">
                <a:cs typeface="B Nazanin" pitchFamily="2" charset="-78"/>
              </a:rPr>
              <a:t>تاريخچه بازاريابي اجتماعي</a:t>
            </a:r>
            <a:endParaRPr lang="en-US" b="1" dirty="0" smtClean="0">
              <a:cs typeface="B Nazanin" pitchFamily="2" charset="-78"/>
            </a:endParaRPr>
          </a:p>
        </p:txBody>
      </p:sp>
      <p:sp>
        <p:nvSpPr>
          <p:cNvPr id="12291" name="Rectangle 3"/>
          <p:cNvSpPr>
            <a:spLocks noGrp="1" noChangeArrowheads="1"/>
          </p:cNvSpPr>
          <p:nvPr>
            <p:ph type="body" idx="1"/>
          </p:nvPr>
        </p:nvSpPr>
        <p:spPr>
          <a:xfrm>
            <a:off x="457200" y="1557338"/>
            <a:ext cx="8229600" cy="4824412"/>
          </a:xfrm>
        </p:spPr>
        <p:txBody>
          <a:bodyPr>
            <a:normAutofit/>
          </a:bodyPr>
          <a:lstStyle/>
          <a:p>
            <a:pPr algn="justLow" rtl="1" eaLnBrk="1" hangingPunct="1">
              <a:lnSpc>
                <a:spcPct val="80000"/>
              </a:lnSpc>
              <a:buClr>
                <a:schemeClr val="tx1"/>
              </a:buClr>
              <a:buSzPct val="90000"/>
              <a:buFontTx/>
              <a:buChar char="•"/>
              <a:defRPr/>
            </a:pPr>
            <a:r>
              <a:rPr lang="fa-IR" sz="2800" b="1" dirty="0" smtClean="0">
                <a:cs typeface="B Nazanin" pitchFamily="2" charset="-78"/>
              </a:rPr>
              <a:t>طرح واژه ”بازاريابي اجتماعي“ براي اولين بار در سال 1971 توسط آقای فيليپ کاتلر: </a:t>
            </a:r>
          </a:p>
          <a:p>
            <a:pPr algn="justLow" rtl="1" eaLnBrk="1" hangingPunct="1">
              <a:lnSpc>
                <a:spcPct val="80000"/>
              </a:lnSpc>
              <a:buClr>
                <a:schemeClr val="tx1"/>
              </a:buClr>
              <a:buSzPct val="90000"/>
              <a:buFontTx/>
              <a:buChar char="•"/>
              <a:defRPr/>
            </a:pPr>
            <a:r>
              <a:rPr lang="fa-IR" sz="2800" b="1" dirty="0" smtClean="0">
                <a:cs typeface="B Nazanin" pitchFamily="2" charset="-78"/>
              </a:rPr>
              <a:t> مقاله کاتلر و زالتمن با عنوان ”بازاریابی اجتماعی: رویکردی به تغییر اجتماعی برنامه ریزی شده“ در مجله بازاریابی</a:t>
            </a:r>
            <a:r>
              <a:rPr lang="en-US" sz="2800" dirty="0" smtClean="0">
                <a:cs typeface="B Nazanin" pitchFamily="2" charset="-78"/>
              </a:rPr>
              <a:t>(Journal of Marketing</a:t>
            </a:r>
            <a:r>
              <a:rPr lang="en-US" sz="2800" b="1" dirty="0" smtClean="0">
                <a:cs typeface="B Nazanin" pitchFamily="2" charset="-78"/>
              </a:rPr>
              <a:t>) </a:t>
            </a:r>
            <a:endParaRPr lang="fa-IR" sz="2800" b="1" dirty="0" smtClean="0">
              <a:cs typeface="B Nazanin" pitchFamily="2" charset="-78"/>
            </a:endParaRPr>
          </a:p>
          <a:p>
            <a:pPr algn="justLow" rtl="1" eaLnBrk="1" hangingPunct="1">
              <a:lnSpc>
                <a:spcPct val="80000"/>
              </a:lnSpc>
              <a:buClr>
                <a:schemeClr val="tx1"/>
              </a:buClr>
              <a:buSzPct val="90000"/>
              <a:buFontTx/>
              <a:buChar char="•"/>
              <a:defRPr/>
            </a:pPr>
            <a:r>
              <a:rPr lang="fa-IR" sz="2800" b="1" dirty="0" smtClean="0">
                <a:cs typeface="B Nazanin" pitchFamily="2" charset="-78"/>
              </a:rPr>
              <a:t>اين دو با ترکيب مفاهيم مربوط به </a:t>
            </a:r>
            <a:r>
              <a:rPr lang="fa-IR" sz="2800" b="1" dirty="0" smtClean="0">
                <a:solidFill>
                  <a:srgbClr val="FFFF00"/>
                </a:solidFill>
                <a:cs typeface="B Nazanin" pitchFamily="2" charset="-78"/>
              </a:rPr>
              <a:t>تغييرات اجتماعي و بازاريابي تجاري و فنون تبليغات </a:t>
            </a:r>
            <a:r>
              <a:rPr lang="fa-IR" sz="2800" b="1" dirty="0" smtClean="0">
                <a:cs typeface="B Nazanin" pitchFamily="2" charset="-78"/>
              </a:rPr>
              <a:t>اين بحث مهم را پايه گذاري کردند.</a:t>
            </a:r>
            <a:endParaRPr lang="en-US" sz="2800" b="1" dirty="0" smtClean="0">
              <a:cs typeface="B Nazanin" pitchFamily="2" charset="-78"/>
            </a:endParaRPr>
          </a:p>
          <a:p>
            <a:pPr algn="justLow" rtl="1" eaLnBrk="1" hangingPunct="1">
              <a:lnSpc>
                <a:spcPct val="80000"/>
              </a:lnSpc>
              <a:buClr>
                <a:schemeClr val="tx1"/>
              </a:buClr>
              <a:buSzPct val="90000"/>
              <a:buFontTx/>
              <a:buNone/>
              <a:defRPr/>
            </a:pPr>
            <a:endParaRPr lang="en-US" sz="2800" b="1" dirty="0" smtClean="0">
              <a:cs typeface="B Nazanin" pitchFamily="2" charset="-78"/>
            </a:endParaRPr>
          </a:p>
          <a:p>
            <a:pPr algn="justLow" rtl="1" eaLnBrk="1" hangingPunct="1">
              <a:lnSpc>
                <a:spcPct val="80000"/>
              </a:lnSpc>
              <a:buClr>
                <a:schemeClr val="tx1"/>
              </a:buClr>
              <a:buSzPct val="90000"/>
              <a:buFontTx/>
              <a:buChar char="•"/>
              <a:defRPr/>
            </a:pPr>
            <a:r>
              <a:rPr lang="fa-IR" sz="2800" b="1" dirty="0" smtClean="0">
                <a:cs typeface="B Nazanin" pitchFamily="2" charset="-78"/>
              </a:rPr>
              <a:t>ادعای نویسندگان این مقاله: استفاده از اصول بازاريابي تجاري </a:t>
            </a:r>
            <a:r>
              <a:rPr lang="fa-IR" sz="2800" dirty="0" smtClean="0">
                <a:cs typeface="B Nazanin" pitchFamily="2" charset="-78"/>
              </a:rPr>
              <a:t>(که از آنها براي فروش محصولات به مشتريان استفاده مي شود) </a:t>
            </a:r>
            <a:r>
              <a:rPr lang="fa-IR" sz="2800" b="1" dirty="0" smtClean="0">
                <a:solidFill>
                  <a:srgbClr val="FFFF00"/>
                </a:solidFill>
                <a:cs typeface="B Nazanin" pitchFamily="2" charset="-78"/>
              </a:rPr>
              <a:t>براي فروش ايده، نگرش و رفتار به جامعه،</a:t>
            </a:r>
            <a:r>
              <a:rPr lang="fa-IR" sz="2800" b="1" dirty="0" smtClean="0">
                <a:cs typeface="B Nazanin" pitchFamily="2" charset="-78"/>
              </a:rPr>
              <a:t> نتایج خوبی در پی خواهد داشت.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 calcmode="lin" valueType="num">
                                      <p:cBhvr additive="base">
                                        <p:cTn id="7"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 calcmode="lin" valueType="num">
                                      <p:cBhvr additive="base">
                                        <p:cTn id="13"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anim calcmode="lin" valueType="num">
                                      <p:cBhvr additive="base">
                                        <p:cTn id="19"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fa-IR" b="1" dirty="0" smtClean="0">
                <a:cs typeface="B Nazanin" pitchFamily="2" charset="-78"/>
              </a:rPr>
              <a:t>تعريف بازاريابي اجتماعي</a:t>
            </a:r>
            <a:endParaRPr lang="en-US" b="1" dirty="0" smtClean="0">
              <a:cs typeface="B Nazanin" pitchFamily="2" charset="-78"/>
            </a:endParaRPr>
          </a:p>
        </p:txBody>
      </p:sp>
      <p:sp>
        <p:nvSpPr>
          <p:cNvPr id="79875" name="Rectangle 3"/>
          <p:cNvSpPr>
            <a:spLocks noGrp="1" noChangeArrowheads="1"/>
          </p:cNvSpPr>
          <p:nvPr>
            <p:ph type="body" idx="1"/>
          </p:nvPr>
        </p:nvSpPr>
        <p:spPr/>
        <p:txBody>
          <a:bodyPr/>
          <a:lstStyle/>
          <a:p>
            <a:pPr algn="justLow" rtl="1" eaLnBrk="1" hangingPunct="1">
              <a:lnSpc>
                <a:spcPct val="90000"/>
              </a:lnSpc>
              <a:buClr>
                <a:schemeClr val="tx1"/>
              </a:buClr>
              <a:buSzPct val="90000"/>
              <a:buFontTx/>
              <a:buChar char="•"/>
              <a:defRPr/>
            </a:pPr>
            <a:r>
              <a:rPr lang="fa-IR" sz="3600" dirty="0" smtClean="0">
                <a:cs typeface="B Nazanin" pitchFamily="2" charset="-78"/>
              </a:rPr>
              <a:t>طراحي، مداخله و کنترل برنامه هايي براي افزايش قابليت پذيرش يک ايده يا عمل اجتماعي در يک گروه مخاطب</a:t>
            </a:r>
          </a:p>
          <a:p>
            <a:pPr algn="r" rtl="1" eaLnBrk="1" hangingPunct="1">
              <a:lnSpc>
                <a:spcPct val="90000"/>
              </a:lnSpc>
              <a:buClr>
                <a:schemeClr val="tx1"/>
              </a:buClr>
              <a:buSzPct val="90000"/>
              <a:buFontTx/>
              <a:buNone/>
              <a:defRPr/>
            </a:pPr>
            <a:endParaRPr lang="fa-IR" sz="3600" dirty="0" smtClean="0">
              <a:cs typeface="B Nazanin" pitchFamily="2" charset="-78"/>
            </a:endParaRPr>
          </a:p>
          <a:p>
            <a:pPr algn="justLow" rtl="1" eaLnBrk="1" hangingPunct="1">
              <a:lnSpc>
                <a:spcPct val="90000"/>
              </a:lnSpc>
              <a:buClr>
                <a:schemeClr val="tx1"/>
              </a:buClr>
              <a:buSzPct val="90000"/>
              <a:buFontTx/>
              <a:buChar char="•"/>
              <a:defRPr/>
            </a:pPr>
            <a:r>
              <a:rPr lang="fa-IR" sz="3600" dirty="0" smtClean="0">
                <a:cs typeface="B Nazanin" pitchFamily="2" charset="-78"/>
              </a:rPr>
              <a:t>استفاده از مفاهیم و ابزارهای بازاریابی تجاری برای تاثیرگذاری روی رفتارهای فرد به منظور ارتقای سلامتی فرد و جامعه</a:t>
            </a:r>
            <a:endParaRPr lang="en-US" dirty="0" smtClean="0">
              <a:cs typeface="B Lotu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9875">
                                            <p:txEl>
                                              <p:pRg st="2" end="2"/>
                                            </p:txEl>
                                          </p:spTgt>
                                        </p:tgtEl>
                                        <p:attrNameLst>
                                          <p:attrName>style.visibility</p:attrName>
                                        </p:attrNameLst>
                                      </p:cBhvr>
                                      <p:to>
                                        <p:strVal val="visible"/>
                                      </p:to>
                                    </p:set>
                                    <p:anim calcmode="lin" valueType="num">
                                      <p:cBhvr additive="base">
                                        <p:cTn id="7" dur="500" fill="hold"/>
                                        <p:tgtEl>
                                          <p:spTgt spid="7987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8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4282" y="285730"/>
          <a:ext cx="8715436" cy="6072225"/>
        </p:xfrm>
        <a:graphic>
          <a:graphicData uri="http://schemas.openxmlformats.org/drawingml/2006/table">
            <a:tbl>
              <a:tblPr rtl="1"/>
              <a:tblGrid>
                <a:gridCol w="4268247"/>
                <a:gridCol w="4447189"/>
              </a:tblGrid>
              <a:tr h="467094">
                <a:tc>
                  <a:txBody>
                    <a:bodyPr/>
                    <a:lstStyle/>
                    <a:p>
                      <a:pPr algn="ctr" rtl="1">
                        <a:spcAft>
                          <a:spcPts val="0"/>
                        </a:spcAft>
                      </a:pPr>
                      <a:r>
                        <a:rPr lang="fa-IR" sz="2000" b="1" u="none" dirty="0">
                          <a:solidFill>
                            <a:srgbClr val="FFFF00"/>
                          </a:solidFill>
                          <a:latin typeface="Times New Roman"/>
                          <a:ea typeface="Times New Roman"/>
                          <a:cs typeface="B Nazanin" pitchFamily="2" charset="-78"/>
                        </a:rPr>
                        <a:t>بازاريابی اجتماعی</a:t>
                      </a:r>
                      <a:endParaRPr lang="en-US" sz="2000" b="1" u="none" dirty="0">
                        <a:solidFill>
                          <a:srgbClr val="FFFF00"/>
                        </a:solidFill>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solidFill>
                            <a:srgbClr val="FFFF00"/>
                          </a:solidFill>
                          <a:latin typeface="Times New Roman"/>
                          <a:ea typeface="Times New Roman"/>
                          <a:cs typeface="B Nazanin" pitchFamily="2" charset="-78"/>
                        </a:rPr>
                        <a:t>بازاريابی تجاری</a:t>
                      </a:r>
                      <a:endParaRPr lang="en-US" sz="2000" b="1" dirty="0">
                        <a:solidFill>
                          <a:srgbClr val="FFFF00"/>
                        </a:solidFill>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094">
                <a:tc>
                  <a:txBody>
                    <a:bodyPr/>
                    <a:lstStyle/>
                    <a:p>
                      <a:pPr algn="justLow" rtl="1">
                        <a:spcAft>
                          <a:spcPts val="0"/>
                        </a:spcAft>
                      </a:pPr>
                      <a:r>
                        <a:rPr lang="fa-IR" sz="2000" dirty="0">
                          <a:latin typeface="Times New Roman"/>
                          <a:ea typeface="Times New Roman"/>
                          <a:cs typeface="B Nazanin" pitchFamily="2" charset="-78"/>
                        </a:rPr>
                        <a:t>1- بازارياب می‌خواهد کار خوب و مثبتی انجام دهد.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a:latin typeface="Times New Roman"/>
                          <a:ea typeface="Times New Roman"/>
                          <a:cs typeface="B Nazanin" pitchFamily="2" charset="-78"/>
                        </a:rPr>
                        <a:t>1- بازارياب می‌خواهد پول درآورد. </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4189">
                <a:tc>
                  <a:txBody>
                    <a:bodyPr/>
                    <a:lstStyle/>
                    <a:p>
                      <a:pPr algn="justLow" rtl="1">
                        <a:spcAft>
                          <a:spcPts val="0"/>
                        </a:spcAft>
                      </a:pPr>
                      <a:r>
                        <a:rPr lang="fa-IR" sz="2000" dirty="0">
                          <a:latin typeface="Times New Roman"/>
                          <a:ea typeface="Times New Roman"/>
                          <a:cs typeface="B Nazanin" pitchFamily="2" charset="-78"/>
                        </a:rPr>
                        <a:t>2- هزينه به وسيله ماليات و اهداکنندگان مالی تأمين می‌شود.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dirty="0">
                          <a:latin typeface="Times New Roman"/>
                          <a:ea typeface="Times New Roman"/>
                          <a:cs typeface="B Nazanin" pitchFamily="2" charset="-78"/>
                        </a:rPr>
                        <a:t>2- هزينه به وسيله سرمايه گذار تأمين می‌شود.</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4189">
                <a:tc>
                  <a:txBody>
                    <a:bodyPr/>
                    <a:lstStyle/>
                    <a:p>
                      <a:pPr algn="justLow" rtl="1">
                        <a:spcAft>
                          <a:spcPts val="0"/>
                        </a:spcAft>
                      </a:pPr>
                      <a:r>
                        <a:rPr lang="fa-IR" sz="2000" dirty="0">
                          <a:latin typeface="Times New Roman"/>
                          <a:ea typeface="Times New Roman"/>
                          <a:cs typeface="B Nazanin" pitchFamily="2" charset="-78"/>
                        </a:rPr>
                        <a:t>3- بازارياب در برابر عموم مردم مسئوليت‌پذیر و پاسخگو می‌باشد.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dirty="0">
                          <a:latin typeface="Times New Roman"/>
                          <a:ea typeface="Times New Roman"/>
                          <a:cs typeface="B Nazanin" pitchFamily="2" charset="-78"/>
                        </a:rPr>
                        <a:t>3- بازاريابی به طور خصوصی و در برابر جمع محدودی مسئوليت پذير و پاسخگو می‌باشد.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094">
                <a:tc>
                  <a:txBody>
                    <a:bodyPr/>
                    <a:lstStyle/>
                    <a:p>
                      <a:pPr algn="justLow" rtl="1">
                        <a:spcAft>
                          <a:spcPts val="0"/>
                        </a:spcAft>
                      </a:pPr>
                      <a:r>
                        <a:rPr lang="fa-IR" sz="2000">
                          <a:latin typeface="Times New Roman"/>
                          <a:ea typeface="Times New Roman"/>
                          <a:cs typeface="B Nazanin" pitchFamily="2" charset="-78"/>
                        </a:rPr>
                        <a:t>4- اندازه گيری اجرا سخت و مشکل است. </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dirty="0">
                          <a:latin typeface="Times New Roman"/>
                          <a:ea typeface="Times New Roman"/>
                          <a:cs typeface="B Nazanin" pitchFamily="2" charset="-78"/>
                        </a:rPr>
                        <a:t>4- اجرا بر طبق سود و سهم در بازار اندازه‌گيری می‌شود.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094">
                <a:tc>
                  <a:txBody>
                    <a:bodyPr/>
                    <a:lstStyle/>
                    <a:p>
                      <a:pPr algn="justLow" rtl="1">
                        <a:spcAft>
                          <a:spcPts val="0"/>
                        </a:spcAft>
                      </a:pPr>
                      <a:r>
                        <a:rPr lang="fa-IR" sz="2000">
                          <a:latin typeface="Times New Roman"/>
                          <a:ea typeface="Times New Roman"/>
                          <a:cs typeface="B Nazanin" pitchFamily="2" charset="-78"/>
                        </a:rPr>
                        <a:t>5- اهداف رفتاری بلند مدت دنبال می‌شود. </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dirty="0">
                          <a:latin typeface="Times New Roman"/>
                          <a:ea typeface="Times New Roman"/>
                          <a:cs typeface="B Nazanin" pitchFamily="2" charset="-78"/>
                        </a:rPr>
                        <a:t>5- اهداف رفتاری کوتاه مدت دنبال می‌شود.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4189">
                <a:tc>
                  <a:txBody>
                    <a:bodyPr/>
                    <a:lstStyle/>
                    <a:p>
                      <a:pPr algn="justLow" rtl="1">
                        <a:spcAft>
                          <a:spcPts val="0"/>
                        </a:spcAft>
                      </a:pPr>
                      <a:r>
                        <a:rPr lang="fa-IR" sz="2000" dirty="0">
                          <a:latin typeface="Times New Roman"/>
                          <a:ea typeface="Times New Roman"/>
                          <a:cs typeface="B Nazanin" pitchFamily="2" charset="-78"/>
                        </a:rPr>
                        <a:t>6- اغلب بر رفتارهای پيچيده و مبهم هدف گذاری می‌کند.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dirty="0">
                          <a:latin typeface="Times New Roman"/>
                          <a:ea typeface="Times New Roman"/>
                          <a:cs typeface="B Nazanin" pitchFamily="2" charset="-78"/>
                        </a:rPr>
                        <a:t>6- به طور معمول محصولات / خدمات غير پيچيده را ارائه و فراهم می سازد.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094">
                <a:tc>
                  <a:txBody>
                    <a:bodyPr/>
                    <a:lstStyle/>
                    <a:p>
                      <a:pPr algn="justLow" rtl="1">
                        <a:spcAft>
                          <a:spcPts val="0"/>
                        </a:spcAft>
                      </a:pPr>
                      <a:r>
                        <a:rPr lang="fa-IR" sz="2000">
                          <a:latin typeface="Times New Roman"/>
                          <a:ea typeface="Times New Roman"/>
                          <a:cs typeface="B Nazanin" pitchFamily="2" charset="-78"/>
                        </a:rPr>
                        <a:t>7- مديران از خطر کردن اجتناب و دوری می‌کنند. </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dirty="0">
                          <a:latin typeface="Times New Roman"/>
                          <a:ea typeface="Times New Roman"/>
                          <a:cs typeface="B Nazanin" pitchFamily="2" charset="-78"/>
                        </a:rPr>
                        <a:t>7- مديران از خطر استفاده می‌کنند.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094">
                <a:tc>
                  <a:txBody>
                    <a:bodyPr/>
                    <a:lstStyle/>
                    <a:p>
                      <a:pPr algn="justLow" rtl="1">
                        <a:spcAft>
                          <a:spcPts val="0"/>
                        </a:spcAft>
                      </a:pPr>
                      <a:r>
                        <a:rPr lang="fa-IR" sz="2000">
                          <a:latin typeface="Times New Roman"/>
                          <a:ea typeface="Times New Roman"/>
                          <a:cs typeface="B Nazanin" pitchFamily="2" charset="-78"/>
                        </a:rPr>
                        <a:t>8- تصميم‌گيری مشارکتی </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dirty="0">
                          <a:latin typeface="Times New Roman"/>
                          <a:ea typeface="Times New Roman"/>
                          <a:cs typeface="B Nazanin" pitchFamily="2" charset="-78"/>
                        </a:rPr>
                        <a:t>8- تصميم‌گيری سلسله مراتبی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094">
                <a:tc>
                  <a:txBody>
                    <a:bodyPr/>
                    <a:lstStyle/>
                    <a:p>
                      <a:pPr algn="justLow" rtl="1">
                        <a:spcAft>
                          <a:spcPts val="0"/>
                        </a:spcAft>
                      </a:pPr>
                      <a:r>
                        <a:rPr lang="fa-IR" sz="2000">
                          <a:latin typeface="Times New Roman"/>
                          <a:ea typeface="Times New Roman"/>
                          <a:cs typeface="B Nazanin" pitchFamily="2" charset="-78"/>
                        </a:rPr>
                        <a:t>9- روابط بر پايه اعتماد شکل می‌گيرد. </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000" dirty="0">
                          <a:latin typeface="Times New Roman"/>
                          <a:ea typeface="Times New Roman"/>
                          <a:cs typeface="B Nazanin" pitchFamily="2" charset="-78"/>
                        </a:rPr>
                        <a:t>9- روابط اغلب بر پايه رقابت صورت می‌گيرد. </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685800" y="609600"/>
            <a:ext cx="7772400" cy="1143000"/>
          </a:xfrm>
          <a:prstGeom prst="rect">
            <a:avLst/>
          </a:prstGeom>
          <a:noFill/>
          <a:ln w="9525">
            <a:noFill/>
            <a:miter lim="800000"/>
            <a:headEnd/>
            <a:tailEnd/>
          </a:ln>
          <a:effectLst/>
        </p:spPr>
        <p:txBody>
          <a:bodyPr anchor="ctr"/>
          <a:lstStyle/>
          <a:p>
            <a:pPr algn="ctr">
              <a:defRPr/>
            </a:pPr>
            <a:r>
              <a:rPr lang="en-US" sz="4400" b="1">
                <a:solidFill>
                  <a:schemeClr val="tx2"/>
                </a:solidFill>
                <a:effectLst>
                  <a:outerShdw blurRad="38100" dist="38100" dir="2700000" algn="tl">
                    <a:srgbClr val="000000"/>
                  </a:outerShdw>
                </a:effectLst>
              </a:rPr>
              <a:t> </a:t>
            </a:r>
            <a:endParaRPr lang="en-US" sz="4400">
              <a:solidFill>
                <a:schemeClr val="tx2"/>
              </a:solidFill>
              <a:effectLst>
                <a:outerShdw blurRad="38100" dist="38100" dir="2700000" algn="tl">
                  <a:srgbClr val="000000"/>
                </a:outerShdw>
              </a:effectLst>
            </a:endParaRPr>
          </a:p>
        </p:txBody>
      </p:sp>
      <p:sp>
        <p:nvSpPr>
          <p:cNvPr id="84995" name="Text Box 3"/>
          <p:cNvSpPr txBox="1">
            <a:spLocks noChangeArrowheads="1"/>
          </p:cNvSpPr>
          <p:nvPr/>
        </p:nvSpPr>
        <p:spPr bwMode="auto">
          <a:xfrm>
            <a:off x="306531" y="2133600"/>
            <a:ext cx="2412712" cy="2923877"/>
          </a:xfrm>
          <a:prstGeom prst="rect">
            <a:avLst/>
          </a:prstGeom>
          <a:noFill/>
          <a:ln w="9525">
            <a:noFill/>
            <a:miter lim="800000"/>
            <a:headEnd/>
            <a:tailEnd/>
          </a:ln>
          <a:effectLst/>
        </p:spPr>
        <p:txBody>
          <a:bodyPr wrap="none">
            <a:spAutoFit/>
          </a:bodyPr>
          <a:lstStyle/>
          <a:p>
            <a:pPr algn="ctr" eaLnBrk="0" hangingPunct="0">
              <a:defRPr/>
            </a:pPr>
            <a:r>
              <a:rPr lang="en-US" sz="2400" b="1" dirty="0">
                <a:solidFill>
                  <a:srgbClr val="FFFF00"/>
                </a:solidFill>
                <a:effectLst>
                  <a:outerShdw blurRad="38100" dist="38100" dir="2700000" algn="tl">
                    <a:srgbClr val="000000"/>
                  </a:outerShdw>
                </a:effectLst>
              </a:rPr>
              <a:t>Unaware</a:t>
            </a:r>
          </a:p>
          <a:p>
            <a:pPr algn="ctr" eaLnBrk="0" hangingPunct="0">
              <a:defRPr/>
            </a:pPr>
            <a:r>
              <a:rPr lang="en-US" sz="2000" dirty="0">
                <a:effectLst>
                  <a:outerShdw blurRad="38100" dist="38100" dir="2700000" algn="tl">
                    <a:srgbClr val="000000"/>
                  </a:outerShdw>
                </a:effectLst>
              </a:rPr>
              <a:t>Considering Change/</a:t>
            </a:r>
          </a:p>
          <a:p>
            <a:pPr algn="ctr" eaLnBrk="0" hangingPunct="0">
              <a:defRPr/>
            </a:pPr>
            <a:r>
              <a:rPr lang="en-US" sz="2000" dirty="0">
                <a:effectLst>
                  <a:outerShdw blurRad="38100" dist="38100" dir="2700000" algn="tl">
                    <a:srgbClr val="000000"/>
                  </a:outerShdw>
                </a:effectLst>
              </a:rPr>
              <a:t>Maintaining Behavior</a:t>
            </a:r>
          </a:p>
          <a:p>
            <a:pPr algn="ctr" eaLnBrk="0" hangingPunct="0">
              <a:defRPr/>
            </a:pPr>
            <a:endParaRPr lang="en-US" sz="2400" dirty="0">
              <a:effectLst>
                <a:outerShdw blurRad="38100" dist="38100" dir="2700000" algn="tl">
                  <a:srgbClr val="000000"/>
                </a:outerShdw>
              </a:effectLst>
            </a:endParaRPr>
          </a:p>
          <a:p>
            <a:pPr algn="ctr" eaLnBrk="0" hangingPunct="0">
              <a:defRPr/>
            </a:pPr>
            <a:endParaRPr lang="en-US" sz="2400" dirty="0">
              <a:effectLst>
                <a:outerShdw blurRad="38100" dist="38100" dir="2700000" algn="tl">
                  <a:srgbClr val="000000"/>
                </a:outerShdw>
              </a:effectLst>
            </a:endParaRPr>
          </a:p>
          <a:p>
            <a:pPr algn="ctr" eaLnBrk="0" hangingPunct="0">
              <a:defRPr/>
            </a:pPr>
            <a:endParaRPr lang="en-US" sz="2400" dirty="0">
              <a:effectLst>
                <a:outerShdw blurRad="38100" dist="38100" dir="2700000" algn="tl">
                  <a:srgbClr val="000000"/>
                </a:outerShdw>
              </a:effectLst>
            </a:endParaRPr>
          </a:p>
          <a:p>
            <a:pPr algn="ctr" eaLnBrk="0" hangingPunct="0">
              <a:defRPr/>
            </a:pPr>
            <a:endParaRPr lang="en-US" sz="2400" dirty="0">
              <a:effectLst>
                <a:outerShdw blurRad="38100" dist="38100" dir="2700000" algn="tl">
                  <a:srgbClr val="000000"/>
                </a:outerShdw>
              </a:effectLst>
            </a:endParaRPr>
          </a:p>
          <a:p>
            <a:pPr algn="ctr" eaLnBrk="0" hangingPunct="0">
              <a:defRPr/>
            </a:pPr>
            <a:r>
              <a:rPr lang="en-US" sz="2400" b="1" dirty="0">
                <a:solidFill>
                  <a:srgbClr val="FFFF00"/>
                </a:solidFill>
                <a:effectLst>
                  <a:outerShdw blurRad="38100" dist="38100" dir="2700000" algn="tl">
                    <a:srgbClr val="000000"/>
                  </a:outerShdw>
                </a:effectLst>
              </a:rPr>
              <a:t>Education</a:t>
            </a:r>
          </a:p>
        </p:txBody>
      </p:sp>
      <p:sp>
        <p:nvSpPr>
          <p:cNvPr id="84996" name="Rectangle 4"/>
          <p:cNvSpPr>
            <a:spLocks noChangeArrowheads="1"/>
          </p:cNvSpPr>
          <p:nvPr/>
        </p:nvSpPr>
        <p:spPr bwMode="auto">
          <a:xfrm>
            <a:off x="3142926" y="2155825"/>
            <a:ext cx="2588273" cy="2923877"/>
          </a:xfrm>
          <a:prstGeom prst="rect">
            <a:avLst/>
          </a:prstGeom>
          <a:noFill/>
          <a:ln w="9525">
            <a:noFill/>
            <a:miter lim="800000"/>
            <a:headEnd/>
            <a:tailEnd/>
          </a:ln>
          <a:effectLst/>
        </p:spPr>
        <p:txBody>
          <a:bodyPr wrap="none">
            <a:spAutoFit/>
          </a:bodyPr>
          <a:lstStyle/>
          <a:p>
            <a:pPr algn="ctr" eaLnBrk="0" hangingPunct="0">
              <a:defRPr/>
            </a:pPr>
            <a:r>
              <a:rPr lang="en-US" sz="2400" b="1" dirty="0">
                <a:solidFill>
                  <a:srgbClr val="FFFF00"/>
                </a:solidFill>
                <a:effectLst>
                  <a:outerShdw blurRad="38100" dist="38100" dir="2700000" algn="tl">
                    <a:srgbClr val="000000"/>
                  </a:outerShdw>
                </a:effectLst>
              </a:rPr>
              <a:t>Aware</a:t>
            </a:r>
          </a:p>
          <a:p>
            <a:pPr algn="ctr" eaLnBrk="0" hangingPunct="0">
              <a:defRPr/>
            </a:pPr>
            <a:r>
              <a:rPr lang="en-US" sz="2000" dirty="0">
                <a:effectLst>
                  <a:outerShdw blurRad="38100" dist="38100" dir="2700000" algn="tl">
                    <a:srgbClr val="000000"/>
                  </a:outerShdw>
                </a:effectLst>
              </a:rPr>
              <a:t>Not Considering </a:t>
            </a:r>
          </a:p>
          <a:p>
            <a:pPr algn="ctr" eaLnBrk="0" hangingPunct="0">
              <a:defRPr/>
            </a:pPr>
            <a:r>
              <a:rPr lang="en-US" sz="2000" dirty="0">
                <a:effectLst>
                  <a:outerShdw blurRad="38100" dist="38100" dir="2700000" algn="tl">
                    <a:srgbClr val="000000"/>
                  </a:outerShdw>
                </a:effectLst>
              </a:rPr>
              <a:t>Change</a:t>
            </a:r>
          </a:p>
          <a:p>
            <a:pPr algn="ctr" eaLnBrk="0" hangingPunct="0">
              <a:defRPr/>
            </a:pPr>
            <a:endParaRPr lang="en-US" sz="2400" b="1" dirty="0">
              <a:effectLst>
                <a:outerShdw blurRad="38100" dist="38100" dir="2700000" algn="tl">
                  <a:srgbClr val="000000"/>
                </a:outerShdw>
              </a:effectLst>
            </a:endParaRPr>
          </a:p>
          <a:p>
            <a:pPr algn="ctr" eaLnBrk="0" hangingPunct="0">
              <a:defRPr/>
            </a:pPr>
            <a:endParaRPr lang="en-US" sz="2400" b="1" dirty="0">
              <a:effectLst>
                <a:outerShdw blurRad="38100" dist="38100" dir="2700000" algn="tl">
                  <a:srgbClr val="000000"/>
                </a:outerShdw>
              </a:effectLst>
            </a:endParaRPr>
          </a:p>
          <a:p>
            <a:pPr algn="ctr" eaLnBrk="0" hangingPunct="0">
              <a:defRPr/>
            </a:pPr>
            <a:endParaRPr lang="en-US" sz="2400" b="1" dirty="0">
              <a:effectLst>
                <a:outerShdw blurRad="38100" dist="38100" dir="2700000" algn="tl">
                  <a:srgbClr val="000000"/>
                </a:outerShdw>
              </a:effectLst>
            </a:endParaRPr>
          </a:p>
          <a:p>
            <a:pPr algn="ctr" eaLnBrk="0" hangingPunct="0">
              <a:defRPr/>
            </a:pPr>
            <a:endParaRPr lang="en-US" sz="2400" b="1" dirty="0">
              <a:effectLst>
                <a:outerShdw blurRad="38100" dist="38100" dir="2700000" algn="tl">
                  <a:srgbClr val="000000"/>
                </a:outerShdw>
              </a:effectLst>
            </a:endParaRPr>
          </a:p>
          <a:p>
            <a:pPr algn="ctr" eaLnBrk="0" hangingPunct="0">
              <a:defRPr/>
            </a:pPr>
            <a:r>
              <a:rPr lang="en-US" sz="2400" b="1" dirty="0">
                <a:effectLst>
                  <a:outerShdw blurRad="38100" dist="38100" dir="2700000" algn="tl">
                    <a:srgbClr val="000000"/>
                  </a:outerShdw>
                </a:effectLst>
              </a:rPr>
              <a:t>    </a:t>
            </a:r>
            <a:r>
              <a:rPr lang="en-US" sz="2400" b="1" dirty="0">
                <a:solidFill>
                  <a:srgbClr val="FFFF00"/>
                </a:solidFill>
                <a:effectLst>
                  <a:outerShdw blurRad="38100" dist="38100" dir="2700000" algn="tl">
                    <a:srgbClr val="000000"/>
                  </a:outerShdw>
                </a:effectLst>
              </a:rPr>
              <a:t>Social Marketing</a:t>
            </a:r>
          </a:p>
        </p:txBody>
      </p:sp>
      <p:sp>
        <p:nvSpPr>
          <p:cNvPr id="84997" name="Rectangle 5"/>
          <p:cNvSpPr>
            <a:spLocks noChangeArrowheads="1"/>
          </p:cNvSpPr>
          <p:nvPr/>
        </p:nvSpPr>
        <p:spPr bwMode="auto">
          <a:xfrm>
            <a:off x="6011863" y="2133600"/>
            <a:ext cx="2743200" cy="2923877"/>
          </a:xfrm>
          <a:prstGeom prst="rect">
            <a:avLst/>
          </a:prstGeom>
          <a:noFill/>
          <a:ln w="9525">
            <a:noFill/>
            <a:miter lim="800000"/>
            <a:headEnd/>
            <a:tailEnd/>
          </a:ln>
          <a:effectLst/>
        </p:spPr>
        <p:txBody>
          <a:bodyPr>
            <a:spAutoFit/>
          </a:bodyPr>
          <a:lstStyle/>
          <a:p>
            <a:pPr algn="ctr" eaLnBrk="0" hangingPunct="0">
              <a:defRPr/>
            </a:pPr>
            <a:r>
              <a:rPr lang="en-US" sz="2400" b="1" dirty="0">
                <a:solidFill>
                  <a:srgbClr val="FFFF00"/>
                </a:solidFill>
                <a:effectLst>
                  <a:outerShdw blurRad="38100" dist="38100" dir="2700000" algn="tl">
                    <a:srgbClr val="000000"/>
                  </a:outerShdw>
                </a:effectLst>
              </a:rPr>
              <a:t>Entrenched </a:t>
            </a:r>
          </a:p>
          <a:p>
            <a:pPr algn="ctr" eaLnBrk="0" hangingPunct="0">
              <a:defRPr/>
            </a:pPr>
            <a:r>
              <a:rPr lang="en-US" sz="2000" dirty="0">
                <a:effectLst>
                  <a:outerShdw blurRad="38100" dist="38100" dir="2700000" algn="tl">
                    <a:srgbClr val="000000"/>
                  </a:outerShdw>
                </a:effectLst>
              </a:rPr>
              <a:t>No Desire to Change</a:t>
            </a:r>
          </a:p>
          <a:p>
            <a:pPr algn="ctr" eaLnBrk="0" hangingPunct="0">
              <a:defRPr/>
            </a:pPr>
            <a:endParaRPr lang="en-US" sz="2000" dirty="0">
              <a:effectLst>
                <a:outerShdw blurRad="38100" dist="38100" dir="2700000" algn="tl">
                  <a:srgbClr val="000000"/>
                </a:outerShdw>
              </a:effectLst>
            </a:endParaRPr>
          </a:p>
          <a:p>
            <a:pPr algn="ctr" eaLnBrk="0" hangingPunct="0">
              <a:defRPr/>
            </a:pPr>
            <a:endParaRPr lang="en-US" sz="2400" dirty="0">
              <a:effectLst>
                <a:outerShdw blurRad="38100" dist="38100" dir="2700000" algn="tl">
                  <a:srgbClr val="000000"/>
                </a:outerShdw>
              </a:effectLst>
            </a:endParaRPr>
          </a:p>
          <a:p>
            <a:pPr algn="ctr" eaLnBrk="0" hangingPunct="0">
              <a:defRPr/>
            </a:pPr>
            <a:endParaRPr lang="en-US" sz="2400" dirty="0">
              <a:effectLst>
                <a:outerShdw blurRad="38100" dist="38100" dir="2700000" algn="tl">
                  <a:srgbClr val="000000"/>
                </a:outerShdw>
              </a:effectLst>
            </a:endParaRPr>
          </a:p>
          <a:p>
            <a:pPr algn="ctr" eaLnBrk="0" hangingPunct="0">
              <a:defRPr/>
            </a:pPr>
            <a:endParaRPr lang="en-US" sz="2400" dirty="0">
              <a:effectLst>
                <a:outerShdw blurRad="38100" dist="38100" dir="2700000" algn="tl">
                  <a:srgbClr val="000000"/>
                </a:outerShdw>
              </a:effectLst>
            </a:endParaRPr>
          </a:p>
          <a:p>
            <a:pPr algn="ctr" eaLnBrk="0" hangingPunct="0">
              <a:defRPr/>
            </a:pPr>
            <a:endParaRPr lang="en-US" sz="2400" dirty="0">
              <a:effectLst>
                <a:outerShdw blurRad="38100" dist="38100" dir="2700000" algn="tl">
                  <a:srgbClr val="000000"/>
                </a:outerShdw>
              </a:effectLst>
            </a:endParaRPr>
          </a:p>
          <a:p>
            <a:pPr algn="ctr" eaLnBrk="0" hangingPunct="0">
              <a:defRPr/>
            </a:pPr>
            <a:r>
              <a:rPr lang="en-US" sz="2400" b="1" dirty="0">
                <a:solidFill>
                  <a:srgbClr val="FFFF00"/>
                </a:solidFill>
                <a:effectLst>
                  <a:outerShdw blurRad="38100" dist="38100" dir="2700000" algn="tl">
                    <a:srgbClr val="000000"/>
                  </a:outerShdw>
                </a:effectLst>
              </a:rPr>
              <a:t>Law</a:t>
            </a:r>
            <a:r>
              <a:rPr lang="en-US" sz="2400" b="1" dirty="0">
                <a:effectLst>
                  <a:outerShdw blurRad="38100" dist="38100" dir="2700000" algn="tl">
                    <a:srgbClr val="000000"/>
                  </a:outerShdw>
                </a:effectLst>
              </a:rPr>
              <a:t> </a:t>
            </a:r>
            <a:r>
              <a:rPr lang="en-US" sz="2400" dirty="0">
                <a:effectLst>
                  <a:outerShdw blurRad="38100" dist="38100" dir="2700000" algn="tl">
                    <a:srgbClr val="000000"/>
                  </a:outerShdw>
                </a:effectLst>
              </a:rPr>
              <a:t>            </a:t>
            </a:r>
          </a:p>
        </p:txBody>
      </p:sp>
      <p:sp>
        <p:nvSpPr>
          <p:cNvPr id="10247" name="Line 6"/>
          <p:cNvSpPr>
            <a:spLocks noChangeShapeType="1"/>
          </p:cNvSpPr>
          <p:nvPr/>
        </p:nvSpPr>
        <p:spPr bwMode="auto">
          <a:xfrm>
            <a:off x="684213" y="3644900"/>
            <a:ext cx="7543800" cy="0"/>
          </a:xfrm>
          <a:prstGeom prst="line">
            <a:avLst/>
          </a:prstGeom>
          <a:ln>
            <a:solidFill>
              <a:srgbClr val="FFFF0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txBody>
          <a:bodyPr wrap="none" anchor="ctr"/>
          <a:lstStyle/>
          <a:p>
            <a:endParaRPr lang="en-US"/>
          </a:p>
        </p:txBody>
      </p:sp>
      <p:sp>
        <p:nvSpPr>
          <p:cNvPr id="84999" name="Text Box 7"/>
          <p:cNvSpPr txBox="1">
            <a:spLocks noChangeArrowheads="1"/>
          </p:cNvSpPr>
          <p:nvPr/>
        </p:nvSpPr>
        <p:spPr bwMode="auto">
          <a:xfrm>
            <a:off x="161925" y="950913"/>
            <a:ext cx="2473325" cy="822325"/>
          </a:xfrm>
          <a:prstGeom prst="rect">
            <a:avLst/>
          </a:prstGeom>
          <a:noFill/>
          <a:ln w="9525">
            <a:noFill/>
            <a:miter lim="800000"/>
            <a:headEnd/>
            <a:tailEnd/>
          </a:ln>
          <a:effectLst/>
        </p:spPr>
        <p:txBody>
          <a:bodyPr wrap="none">
            <a:spAutoFit/>
          </a:bodyPr>
          <a:lstStyle/>
          <a:p>
            <a:pPr algn="ctr">
              <a:defRPr/>
            </a:pPr>
            <a:r>
              <a:rPr lang="fa-IR" sz="2400" b="1">
                <a:effectLst>
                  <a:outerShdw blurRad="38100" dist="38100" dir="2700000" algn="tl">
                    <a:srgbClr val="000000"/>
                  </a:outerShdw>
                </a:effectLst>
                <a:latin typeface="Arial" pitchFamily="34" charset="0"/>
                <a:cs typeface="B Nazanin" pitchFamily="2" charset="-78"/>
              </a:rPr>
              <a:t>تمایل دارند که رفتاری</a:t>
            </a:r>
          </a:p>
          <a:p>
            <a:pPr algn="ctr" rtl="1">
              <a:defRPr/>
            </a:pPr>
            <a:r>
              <a:rPr lang="fa-IR" sz="2400" b="1">
                <a:effectLst>
                  <a:outerShdw blurRad="38100" dist="38100" dir="2700000" algn="tl">
                    <a:srgbClr val="000000"/>
                  </a:outerShdw>
                </a:effectLst>
                <a:latin typeface="Arial" pitchFamily="34" charset="0"/>
                <a:cs typeface="B Nazanin" pitchFamily="2" charset="-78"/>
              </a:rPr>
              <a:t> را انجام یا تغییر دهند</a:t>
            </a:r>
            <a:endParaRPr lang="en-US" sz="2400" b="1">
              <a:effectLst>
                <a:outerShdw blurRad="38100" dist="38100" dir="2700000" algn="tl">
                  <a:srgbClr val="000000"/>
                </a:outerShdw>
              </a:effectLst>
              <a:latin typeface="Arial" pitchFamily="34" charset="0"/>
              <a:cs typeface="B Nazanin" pitchFamily="2" charset="-78"/>
            </a:endParaRPr>
          </a:p>
        </p:txBody>
      </p:sp>
      <p:sp>
        <p:nvSpPr>
          <p:cNvPr id="85000" name="Text Box 8"/>
          <p:cNvSpPr txBox="1">
            <a:spLocks noChangeArrowheads="1"/>
          </p:cNvSpPr>
          <p:nvPr/>
        </p:nvSpPr>
        <p:spPr bwMode="auto">
          <a:xfrm>
            <a:off x="5908675" y="1022350"/>
            <a:ext cx="3279775" cy="830263"/>
          </a:xfrm>
          <a:prstGeom prst="rect">
            <a:avLst/>
          </a:prstGeom>
          <a:noFill/>
          <a:ln w="9525">
            <a:noFill/>
            <a:miter lim="800000"/>
            <a:headEnd/>
            <a:tailEnd/>
          </a:ln>
          <a:effectLst/>
        </p:spPr>
        <p:txBody>
          <a:bodyPr wrap="none">
            <a:spAutoFit/>
          </a:bodyPr>
          <a:lstStyle/>
          <a:p>
            <a:pPr algn="ctr">
              <a:defRPr/>
            </a:pPr>
            <a:r>
              <a:rPr lang="fa-IR" sz="2400" b="1" dirty="0">
                <a:effectLst>
                  <a:outerShdw blurRad="38100" dist="38100" dir="2700000" algn="tl">
                    <a:srgbClr val="000000"/>
                  </a:outerShdw>
                </a:effectLst>
                <a:latin typeface="Arial" pitchFamily="34" charset="0"/>
                <a:cs typeface="B Nazanin" pitchFamily="2" charset="-78"/>
              </a:rPr>
              <a:t>مقاومت می‌کنند که</a:t>
            </a:r>
          </a:p>
          <a:p>
            <a:pPr algn="ctr">
              <a:defRPr/>
            </a:pPr>
            <a:r>
              <a:rPr lang="fa-IR" sz="2400" b="1" dirty="0">
                <a:effectLst>
                  <a:outerShdw blurRad="38100" dist="38100" dir="2700000" algn="tl">
                    <a:srgbClr val="000000"/>
                  </a:outerShdw>
                </a:effectLst>
                <a:latin typeface="Arial" pitchFamily="34" charset="0"/>
                <a:cs typeface="B Nazanin" pitchFamily="2" charset="-78"/>
              </a:rPr>
              <a:t> رفتاری را انجام یا تغییر</a:t>
            </a:r>
            <a:r>
              <a:rPr lang="fa-IR" dirty="0"/>
              <a:t> </a:t>
            </a:r>
            <a:r>
              <a:rPr lang="fa-IR" sz="2400" b="1" dirty="0">
                <a:effectLst>
                  <a:outerShdw blurRad="38100" dist="38100" dir="2700000" algn="tl">
                    <a:srgbClr val="000000"/>
                  </a:outerShdw>
                </a:effectLst>
                <a:latin typeface="Arial" pitchFamily="34" charset="0"/>
                <a:cs typeface="B Nazanin" pitchFamily="2" charset="-78"/>
              </a:rPr>
              <a:t>دهند</a:t>
            </a:r>
            <a:endParaRPr lang="en-US" sz="2400" b="1" dirty="0">
              <a:effectLst>
                <a:outerShdw blurRad="38100" dist="38100" dir="2700000" algn="tl">
                  <a:srgbClr val="000000"/>
                </a:outerShdw>
              </a:effectLst>
              <a:latin typeface="Arial" pitchFamily="34" charset="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4999">
                                            <p:txEl>
                                              <p:pRg st="0" end="0"/>
                                            </p:txEl>
                                          </p:spTgt>
                                        </p:tgtEl>
                                        <p:attrNameLst>
                                          <p:attrName>style.visibility</p:attrName>
                                        </p:attrNameLst>
                                      </p:cBhvr>
                                      <p:to>
                                        <p:strVal val="visible"/>
                                      </p:to>
                                    </p:set>
                                    <p:anim calcmode="lin" valueType="num">
                                      <p:cBhvr additive="base">
                                        <p:cTn id="7" dur="500" fill="hold"/>
                                        <p:tgtEl>
                                          <p:spTgt spid="849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49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4999">
                                            <p:txEl>
                                              <p:pRg st="1" end="1"/>
                                            </p:txEl>
                                          </p:spTgt>
                                        </p:tgtEl>
                                        <p:attrNameLst>
                                          <p:attrName>style.visibility</p:attrName>
                                        </p:attrNameLst>
                                      </p:cBhvr>
                                      <p:to>
                                        <p:strVal val="visible"/>
                                      </p:to>
                                    </p:set>
                                    <p:anim calcmode="lin" valueType="num">
                                      <p:cBhvr additive="base">
                                        <p:cTn id="11" dur="500" fill="hold"/>
                                        <p:tgtEl>
                                          <p:spTgt spid="849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49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5000"/>
                                        </p:tgtEl>
                                        <p:attrNameLst>
                                          <p:attrName>style.visibility</p:attrName>
                                        </p:attrNameLst>
                                      </p:cBhvr>
                                      <p:to>
                                        <p:strVal val="visible"/>
                                      </p:to>
                                    </p:set>
                                    <p:anim calcmode="lin" valueType="num">
                                      <p:cBhvr additive="base">
                                        <p:cTn id="17" dur="500" fill="hold"/>
                                        <p:tgtEl>
                                          <p:spTgt spid="85000"/>
                                        </p:tgtEl>
                                        <p:attrNameLst>
                                          <p:attrName>ppt_x</p:attrName>
                                        </p:attrNameLst>
                                      </p:cBhvr>
                                      <p:tavLst>
                                        <p:tav tm="0">
                                          <p:val>
                                            <p:strVal val="#ppt_x"/>
                                          </p:val>
                                        </p:tav>
                                        <p:tav tm="100000">
                                          <p:val>
                                            <p:strVal val="#ppt_x"/>
                                          </p:val>
                                        </p:tav>
                                      </p:tavLst>
                                    </p:anim>
                                    <p:anim calcmode="lin" valueType="num">
                                      <p:cBhvr additive="base">
                                        <p:cTn id="18" dur="500" fill="hold"/>
                                        <p:tgtEl>
                                          <p:spTgt spid="8500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4995">
                                            <p:txEl>
                                              <p:pRg st="0" end="0"/>
                                            </p:txEl>
                                          </p:spTgt>
                                        </p:tgtEl>
                                        <p:attrNameLst>
                                          <p:attrName>style.visibility</p:attrName>
                                        </p:attrNameLst>
                                      </p:cBhvr>
                                      <p:to>
                                        <p:strVal val="visible"/>
                                      </p:to>
                                    </p:set>
                                    <p:anim calcmode="lin" valueType="num">
                                      <p:cBhvr additive="base">
                                        <p:cTn id="23" dur="500" fill="hold"/>
                                        <p:tgtEl>
                                          <p:spTgt spid="8499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4995">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84995">
                                            <p:txEl>
                                              <p:pRg st="1" end="1"/>
                                            </p:txEl>
                                          </p:spTgt>
                                        </p:tgtEl>
                                        <p:attrNameLst>
                                          <p:attrName>style.visibility</p:attrName>
                                        </p:attrNameLst>
                                      </p:cBhvr>
                                      <p:to>
                                        <p:strVal val="visible"/>
                                      </p:to>
                                    </p:set>
                                    <p:anim calcmode="lin" valueType="num">
                                      <p:cBhvr additive="base">
                                        <p:cTn id="27" dur="500" fill="hold"/>
                                        <p:tgtEl>
                                          <p:spTgt spid="84995">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4995">
                                            <p:txEl>
                                              <p:pRg st="1" end="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4995">
                                            <p:txEl>
                                              <p:pRg st="2" end="2"/>
                                            </p:txEl>
                                          </p:spTgt>
                                        </p:tgtEl>
                                        <p:attrNameLst>
                                          <p:attrName>style.visibility</p:attrName>
                                        </p:attrNameLst>
                                      </p:cBhvr>
                                      <p:to>
                                        <p:strVal val="visible"/>
                                      </p:to>
                                    </p:set>
                                    <p:anim calcmode="lin" valueType="num">
                                      <p:cBhvr additive="base">
                                        <p:cTn id="31" dur="500" fill="hold"/>
                                        <p:tgtEl>
                                          <p:spTgt spid="8499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49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4997">
                                            <p:txEl>
                                              <p:pRg st="0" end="0"/>
                                            </p:txEl>
                                          </p:spTgt>
                                        </p:tgtEl>
                                        <p:attrNameLst>
                                          <p:attrName>style.visibility</p:attrName>
                                        </p:attrNameLst>
                                      </p:cBhvr>
                                      <p:to>
                                        <p:strVal val="visible"/>
                                      </p:to>
                                    </p:set>
                                    <p:anim calcmode="lin" valueType="num">
                                      <p:cBhvr additive="base">
                                        <p:cTn id="37" dur="500" fill="hold"/>
                                        <p:tgtEl>
                                          <p:spTgt spid="8499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4997">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84997">
                                            <p:txEl>
                                              <p:pRg st="1" end="1"/>
                                            </p:txEl>
                                          </p:spTgt>
                                        </p:tgtEl>
                                        <p:attrNameLst>
                                          <p:attrName>style.visibility</p:attrName>
                                        </p:attrNameLst>
                                      </p:cBhvr>
                                      <p:to>
                                        <p:strVal val="visible"/>
                                      </p:to>
                                    </p:set>
                                    <p:anim calcmode="lin" valueType="num">
                                      <p:cBhvr additive="base">
                                        <p:cTn id="41" dur="500" fill="hold"/>
                                        <p:tgtEl>
                                          <p:spTgt spid="84997">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499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84996">
                                            <p:txEl>
                                              <p:pRg st="0" end="0"/>
                                            </p:txEl>
                                          </p:spTgt>
                                        </p:tgtEl>
                                        <p:attrNameLst>
                                          <p:attrName>style.visibility</p:attrName>
                                        </p:attrNameLst>
                                      </p:cBhvr>
                                      <p:to>
                                        <p:strVal val="visible"/>
                                      </p:to>
                                    </p:set>
                                    <p:anim calcmode="lin" valueType="num">
                                      <p:cBhvr additive="base">
                                        <p:cTn id="47" dur="500" fill="hold"/>
                                        <p:tgtEl>
                                          <p:spTgt spid="84996">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84996">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84996">
                                            <p:txEl>
                                              <p:pRg st="1" end="1"/>
                                            </p:txEl>
                                          </p:spTgt>
                                        </p:tgtEl>
                                        <p:attrNameLst>
                                          <p:attrName>style.visibility</p:attrName>
                                        </p:attrNameLst>
                                      </p:cBhvr>
                                      <p:to>
                                        <p:strVal val="visible"/>
                                      </p:to>
                                    </p:set>
                                    <p:anim calcmode="lin" valueType="num">
                                      <p:cBhvr additive="base">
                                        <p:cTn id="51" dur="500" fill="hold"/>
                                        <p:tgtEl>
                                          <p:spTgt spid="84996">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84996">
                                            <p:txEl>
                                              <p:pRg st="1" end="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84996">
                                            <p:txEl>
                                              <p:pRg st="2" end="2"/>
                                            </p:txEl>
                                          </p:spTgt>
                                        </p:tgtEl>
                                        <p:attrNameLst>
                                          <p:attrName>style.visibility</p:attrName>
                                        </p:attrNameLst>
                                      </p:cBhvr>
                                      <p:to>
                                        <p:strVal val="visible"/>
                                      </p:to>
                                    </p:set>
                                    <p:anim calcmode="lin" valueType="num">
                                      <p:cBhvr additive="base">
                                        <p:cTn id="55" dur="500" fill="hold"/>
                                        <p:tgtEl>
                                          <p:spTgt spid="8499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499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4995">
                                            <p:txEl>
                                              <p:pRg st="7" end="7"/>
                                            </p:txEl>
                                          </p:spTgt>
                                        </p:tgtEl>
                                        <p:attrNameLst>
                                          <p:attrName>style.visibility</p:attrName>
                                        </p:attrNameLst>
                                      </p:cBhvr>
                                      <p:to>
                                        <p:strVal val="visible"/>
                                      </p:to>
                                    </p:set>
                                    <p:anim calcmode="lin" valueType="num">
                                      <p:cBhvr additive="base">
                                        <p:cTn id="61" dur="500" fill="hold"/>
                                        <p:tgtEl>
                                          <p:spTgt spid="84995">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499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84997">
                                            <p:txEl>
                                              <p:pRg st="7" end="7"/>
                                            </p:txEl>
                                          </p:spTgt>
                                        </p:tgtEl>
                                        <p:attrNameLst>
                                          <p:attrName>style.visibility</p:attrName>
                                        </p:attrNameLst>
                                      </p:cBhvr>
                                      <p:to>
                                        <p:strVal val="visible"/>
                                      </p:to>
                                    </p:set>
                                    <p:anim calcmode="lin" valueType="num">
                                      <p:cBhvr additive="base">
                                        <p:cTn id="67" dur="500" fill="hold"/>
                                        <p:tgtEl>
                                          <p:spTgt spid="84997">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499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4996">
                                            <p:txEl>
                                              <p:pRg st="7" end="7"/>
                                            </p:txEl>
                                          </p:spTgt>
                                        </p:tgtEl>
                                        <p:attrNameLst>
                                          <p:attrName>style.visibility</p:attrName>
                                        </p:attrNameLst>
                                      </p:cBhvr>
                                      <p:to>
                                        <p:strVal val="visible"/>
                                      </p:to>
                                    </p:set>
                                    <p:anim calcmode="lin" valueType="num">
                                      <p:cBhvr additive="base">
                                        <p:cTn id="73" dur="500" fill="hold"/>
                                        <p:tgtEl>
                                          <p:spTgt spid="84996">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499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a-IR" dirty="0" smtClean="0"/>
              <a:t>راهکارهای کاهش عوامل خطر</a:t>
            </a:r>
            <a:endParaRPr lang="en-US" dirty="0"/>
          </a:p>
        </p:txBody>
      </p:sp>
      <p:sp>
        <p:nvSpPr>
          <p:cNvPr id="5" name="Subtitle 4"/>
          <p:cNvSpPr>
            <a:spLocks noGrp="1"/>
          </p:cNvSpPr>
          <p:nvPr>
            <p:ph type="subTitle" idx="1"/>
          </p:nvPr>
        </p:nvSpPr>
        <p:spPr/>
        <p:txBody>
          <a:bodyPr/>
          <a:lstStyle/>
          <a:p>
            <a:r>
              <a:rPr lang="en-US" dirty="0" smtClean="0"/>
              <a:t>Risk reduction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Developing a social marketing campaign</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Define the problem</a:t>
            </a:r>
          </a:p>
          <a:p>
            <a:pPr marL="514350" indent="-514350">
              <a:buFont typeface="+mj-lt"/>
              <a:buAutoNum type="arabicPeriod"/>
            </a:pPr>
            <a:r>
              <a:rPr lang="en-US" dirty="0" smtClean="0"/>
              <a:t>Conduct a situation analysis</a:t>
            </a:r>
          </a:p>
          <a:p>
            <a:pPr marL="514350" indent="-514350">
              <a:buFont typeface="+mj-lt"/>
              <a:buAutoNum type="arabicPeriod"/>
            </a:pPr>
            <a:r>
              <a:rPr lang="en-US" dirty="0" smtClean="0"/>
              <a:t>Select target audiences</a:t>
            </a:r>
          </a:p>
          <a:p>
            <a:pPr marL="514350" indent="-514350">
              <a:buFont typeface="+mj-lt"/>
              <a:buAutoNum type="arabicPeriod"/>
            </a:pPr>
            <a:r>
              <a:rPr lang="en-US" dirty="0" smtClean="0"/>
              <a:t>Set marketing objectives and goals</a:t>
            </a:r>
          </a:p>
          <a:p>
            <a:pPr marL="514350" indent="-514350">
              <a:buFont typeface="+mj-lt"/>
              <a:buAutoNum type="arabicPeriod"/>
            </a:pPr>
            <a:r>
              <a:rPr lang="en-US" dirty="0" smtClean="0"/>
              <a:t>Identify factors influencing behavior adoption</a:t>
            </a:r>
          </a:p>
          <a:p>
            <a:pPr marL="514350" indent="-514350">
              <a:buFont typeface="+mj-lt"/>
              <a:buAutoNum type="arabicPeriod"/>
            </a:pPr>
            <a:r>
              <a:rPr lang="en-US" dirty="0" smtClean="0"/>
              <a:t>Develop marketing mix strategies: the 4 Ps</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1- Define the problem</a:t>
            </a:r>
            <a:br>
              <a:rPr lang="en-US" dirty="0" smtClean="0"/>
            </a:br>
            <a:endParaRPr lang="en-US" dirty="0"/>
          </a:p>
        </p:txBody>
      </p:sp>
      <p:sp>
        <p:nvSpPr>
          <p:cNvPr id="3" name="Content Placeholder 2"/>
          <p:cNvSpPr>
            <a:spLocks noGrp="1"/>
          </p:cNvSpPr>
          <p:nvPr>
            <p:ph idx="1"/>
          </p:nvPr>
        </p:nvSpPr>
        <p:spPr/>
        <p:txBody>
          <a:bodyPr/>
          <a:lstStyle/>
          <a:p>
            <a:r>
              <a:rPr lang="en-US" dirty="0" smtClean="0"/>
              <a:t>Clearly determined public health problem</a:t>
            </a:r>
          </a:p>
          <a:p>
            <a:pPr marL="571500" indent="-571500">
              <a:buFont typeface="+mj-lt"/>
              <a:buAutoNum type="romanUcPeriod"/>
            </a:pPr>
            <a:r>
              <a:rPr lang="en-US" dirty="0" smtClean="0"/>
              <a:t>Sever pandemic</a:t>
            </a:r>
          </a:p>
          <a:p>
            <a:pPr marL="571500" indent="-571500">
              <a:buFont typeface="+mj-lt"/>
              <a:buAutoNum type="romanUcPeriod"/>
            </a:pPr>
            <a:r>
              <a:rPr lang="en-US" dirty="0" smtClean="0"/>
              <a:t>Evolving issue</a:t>
            </a:r>
          </a:p>
          <a:p>
            <a:pPr marL="571500" indent="-571500">
              <a:buFont typeface="+mj-lt"/>
              <a:buAutoNum type="romanUcPeriod"/>
            </a:pPr>
            <a:r>
              <a:rPr lang="en-US" dirty="0" smtClean="0"/>
              <a:t>Justifiable need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2- Conduct a situation analysis</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1" algn="ctr">
              <a:buNone/>
            </a:pPr>
            <a:r>
              <a:rPr lang="en-US" sz="4400" dirty="0" smtClean="0"/>
              <a:t> SWOT</a:t>
            </a:r>
          </a:p>
          <a:p>
            <a:pPr lvl="1" algn="ctr">
              <a:buNone/>
            </a:pPr>
            <a:r>
              <a:rPr lang="en-US" dirty="0" smtClean="0">
                <a:cs typeface="Times New Roman" pitchFamily="18" charset="0"/>
              </a:rPr>
              <a:t>Organizational </a:t>
            </a:r>
            <a:r>
              <a:rPr lang="en-US" b="1" dirty="0" smtClean="0">
                <a:solidFill>
                  <a:srgbClr val="FFFF00"/>
                </a:solidFill>
                <a:cs typeface="Times New Roman" pitchFamily="18" charset="0"/>
              </a:rPr>
              <a:t>s</a:t>
            </a:r>
            <a:r>
              <a:rPr lang="en-US" dirty="0" smtClean="0">
                <a:cs typeface="Times New Roman" pitchFamily="18" charset="0"/>
              </a:rPr>
              <a:t>trengths and </a:t>
            </a:r>
            <a:r>
              <a:rPr lang="en-US" b="1" dirty="0" smtClean="0">
                <a:solidFill>
                  <a:srgbClr val="FFFF00"/>
                </a:solidFill>
                <a:cs typeface="Times New Roman" pitchFamily="18" charset="0"/>
              </a:rPr>
              <a:t>w</a:t>
            </a:r>
            <a:r>
              <a:rPr lang="en-US" dirty="0" smtClean="0">
                <a:cs typeface="Times New Roman" pitchFamily="18" charset="0"/>
              </a:rPr>
              <a:t>eaknesses</a:t>
            </a:r>
          </a:p>
          <a:p>
            <a:pPr lvl="1" algn="ctr">
              <a:buNone/>
            </a:pPr>
            <a:r>
              <a:rPr lang="en-US" dirty="0" smtClean="0">
                <a:cs typeface="Times New Roman" pitchFamily="18" charset="0"/>
              </a:rPr>
              <a:t> Environmental </a:t>
            </a:r>
            <a:r>
              <a:rPr lang="en-US" b="1" dirty="0" smtClean="0">
                <a:solidFill>
                  <a:srgbClr val="FFFF00"/>
                </a:solidFill>
                <a:cs typeface="Times New Roman" pitchFamily="18" charset="0"/>
              </a:rPr>
              <a:t>o</a:t>
            </a:r>
            <a:r>
              <a:rPr lang="en-US" dirty="0" smtClean="0">
                <a:cs typeface="Times New Roman" pitchFamily="18" charset="0"/>
              </a:rPr>
              <a:t>pportunities and </a:t>
            </a:r>
            <a:r>
              <a:rPr lang="en-US" b="1" dirty="0" smtClean="0">
                <a:solidFill>
                  <a:srgbClr val="FFFF00"/>
                </a:solidFill>
                <a:cs typeface="Times New Roman" pitchFamily="18" charset="0"/>
              </a:rPr>
              <a:t>t</a:t>
            </a:r>
            <a:r>
              <a:rPr lang="en-US" dirty="0" smtClean="0">
                <a:cs typeface="Times New Roman" pitchFamily="18" charset="0"/>
              </a:rPr>
              <a:t>hreats</a:t>
            </a:r>
          </a:p>
          <a:p>
            <a:pPr lvl="1">
              <a:lnSpc>
                <a:spcPct val="120000"/>
              </a:lnSpc>
              <a:buNone/>
            </a:pPr>
            <a:r>
              <a:rPr lang="en-US" dirty="0" smtClean="0">
                <a:solidFill>
                  <a:srgbClr val="FFFF00"/>
                </a:solidFill>
                <a:cs typeface="Times New Roman" pitchFamily="18" charset="0"/>
              </a:rPr>
              <a:t>Literature review and environmental scan </a:t>
            </a:r>
            <a:r>
              <a:rPr lang="en-US" dirty="0" smtClean="0">
                <a:cs typeface="Times New Roman" pitchFamily="18" charset="0"/>
              </a:rPr>
              <a:t>of current and prior campaign, especially those with similar efforts, and summarize their major activities conducted, major effects achieved, and major lessons learned </a:t>
            </a:r>
            <a:r>
              <a:rPr lang="en-US" sz="4400" dirty="0" smtClean="0">
                <a:latin typeface="Times New Roman" pitchFamily="18" charset="0"/>
                <a:cs typeface="Times New Roman" pitchFamily="18" charset="0"/>
              </a:rPr>
              <a:t>	</a:t>
            </a:r>
            <a:endParaRPr lang="en-US"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3- Select target audiences</a:t>
            </a:r>
            <a:br>
              <a:rPr lang="en-US" dirty="0" smtClean="0"/>
            </a:br>
            <a:endParaRPr lang="en-US" dirty="0"/>
          </a:p>
        </p:txBody>
      </p:sp>
      <p:sp>
        <p:nvSpPr>
          <p:cNvPr id="3" name="Content Placeholder 2"/>
          <p:cNvSpPr>
            <a:spLocks noGrp="1"/>
          </p:cNvSpPr>
          <p:nvPr>
            <p:ph idx="1"/>
          </p:nvPr>
        </p:nvSpPr>
        <p:spPr/>
        <p:txBody>
          <a:bodyPr/>
          <a:lstStyle/>
          <a:p>
            <a:r>
              <a:rPr lang="en-US" dirty="0" smtClean="0"/>
              <a:t>Target audience</a:t>
            </a:r>
          </a:p>
        </p:txBody>
      </p:sp>
      <p:graphicFrame>
        <p:nvGraphicFramePr>
          <p:cNvPr id="4" name="Diagram 3"/>
          <p:cNvGraphicFramePr/>
          <p:nvPr/>
        </p:nvGraphicFramePr>
        <p:xfrm>
          <a:off x="467544" y="2204864"/>
          <a:ext cx="849694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Select target audiences (contd.)</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Audience segment (Group )</a:t>
            </a:r>
          </a:p>
          <a:p>
            <a:pPr lvl="0">
              <a:buNone/>
            </a:pPr>
            <a:r>
              <a:rPr lang="en-US" dirty="0" smtClean="0"/>
              <a:t>Demographics, psychographics, geographic, behaviors, social networks, community assets(value)  and </a:t>
            </a:r>
            <a:r>
              <a:rPr lang="en-US" dirty="0" smtClean="0">
                <a:solidFill>
                  <a:srgbClr val="FFFF00"/>
                </a:solidFill>
              </a:rPr>
              <a:t>stage of change (?) </a:t>
            </a:r>
          </a:p>
          <a:p>
            <a:r>
              <a:rPr lang="en-US" dirty="0" smtClean="0"/>
              <a:t>An estimated size, informative description of target audience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4- Set marketing objectives and goals</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Objectives </a:t>
            </a:r>
          </a:p>
          <a:p>
            <a:r>
              <a:rPr lang="en-US" dirty="0" smtClean="0"/>
              <a:t>Targeted </a:t>
            </a:r>
            <a:r>
              <a:rPr lang="en-US" dirty="0" smtClean="0">
                <a:solidFill>
                  <a:srgbClr val="FFFF00"/>
                </a:solidFill>
              </a:rPr>
              <a:t>behaviors</a:t>
            </a:r>
            <a:r>
              <a:rPr lang="en-US" dirty="0" smtClean="0"/>
              <a:t> (to chose healthy food) and </a:t>
            </a:r>
            <a:r>
              <a:rPr lang="en-US" dirty="0" smtClean="0">
                <a:solidFill>
                  <a:srgbClr val="FFFF00"/>
                </a:solidFill>
              </a:rPr>
              <a:t>knowledge</a:t>
            </a:r>
            <a:r>
              <a:rPr lang="en-US" dirty="0" smtClean="0"/>
              <a:t> ( to know what a healthy lifestyle is) and </a:t>
            </a:r>
            <a:r>
              <a:rPr lang="en-US" dirty="0" smtClean="0">
                <a:solidFill>
                  <a:srgbClr val="FFFF00"/>
                </a:solidFill>
              </a:rPr>
              <a:t>beliefs </a:t>
            </a:r>
            <a:r>
              <a:rPr lang="en-US" dirty="0" smtClean="0"/>
              <a:t>(to believe that healthy lifestyle can be achieved through simple everyday actions)</a:t>
            </a:r>
          </a:p>
          <a:p>
            <a:pPr>
              <a:buNone/>
            </a:pPr>
            <a:r>
              <a:rPr lang="en-US" dirty="0" smtClean="0"/>
              <a:t>Marketing goals </a:t>
            </a:r>
          </a:p>
          <a:p>
            <a:r>
              <a:rPr lang="en-US" dirty="0" smtClean="0"/>
              <a:t>SMART</a:t>
            </a:r>
          </a:p>
          <a:p>
            <a:pPr algn="ctr">
              <a:buNone/>
            </a:pPr>
            <a:r>
              <a:rPr lang="en-US" dirty="0" smtClean="0">
                <a:solidFill>
                  <a:srgbClr val="FFFF00"/>
                </a:solidFill>
              </a:rPr>
              <a:t>SPECIFIC- MEASURABLE- ACHIEVABLE- RELEVANT- TIME BOUND </a:t>
            </a:r>
          </a:p>
          <a:p>
            <a:pPr algn="ctr">
              <a:buNone/>
            </a:pPr>
            <a:r>
              <a:rPr lang="en-US" dirty="0" smtClean="0"/>
              <a:t>changes in behavior and attitudes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SMART Goals</a:t>
            </a:r>
          </a:p>
        </p:txBody>
      </p:sp>
      <p:sp>
        <p:nvSpPr>
          <p:cNvPr id="27651" name="Rectangle 3"/>
          <p:cNvSpPr>
            <a:spLocks noGrp="1" noChangeArrowheads="1"/>
          </p:cNvSpPr>
          <p:nvPr>
            <p:ph type="body" idx="1"/>
          </p:nvPr>
        </p:nvSpPr>
        <p:spPr/>
        <p:txBody>
          <a:bodyPr/>
          <a:lstStyle/>
          <a:p>
            <a:pPr>
              <a:buFont typeface="Wingdings" pitchFamily="2" charset="2"/>
              <a:buNone/>
            </a:pPr>
            <a:r>
              <a:rPr lang="en-US" sz="4400" b="1" dirty="0"/>
              <a:t>S</a:t>
            </a:r>
            <a:r>
              <a:rPr lang="en-US" sz="4400" dirty="0"/>
              <a:t> – Specific</a:t>
            </a:r>
          </a:p>
          <a:p>
            <a:pPr>
              <a:buFont typeface="Wingdings" pitchFamily="2" charset="2"/>
              <a:buNone/>
            </a:pPr>
            <a:r>
              <a:rPr lang="en-US" sz="4400" b="1" dirty="0"/>
              <a:t>M</a:t>
            </a:r>
            <a:r>
              <a:rPr lang="en-US" sz="4400" dirty="0"/>
              <a:t> – Measurable</a:t>
            </a:r>
          </a:p>
          <a:p>
            <a:pPr>
              <a:buFont typeface="Wingdings" pitchFamily="2" charset="2"/>
              <a:buNone/>
            </a:pPr>
            <a:r>
              <a:rPr lang="en-US" sz="4400" b="1" dirty="0"/>
              <a:t>A</a:t>
            </a:r>
            <a:r>
              <a:rPr lang="en-US" sz="4400" dirty="0"/>
              <a:t> – Achievable</a:t>
            </a:r>
          </a:p>
          <a:p>
            <a:pPr>
              <a:buFont typeface="Wingdings" pitchFamily="2" charset="2"/>
              <a:buNone/>
            </a:pPr>
            <a:r>
              <a:rPr lang="en-US" sz="4400" b="1" dirty="0"/>
              <a:t>R</a:t>
            </a:r>
            <a:r>
              <a:rPr lang="en-US" sz="4400" dirty="0"/>
              <a:t> – Relevant</a:t>
            </a:r>
          </a:p>
          <a:p>
            <a:pPr>
              <a:buFont typeface="Wingdings" pitchFamily="2" charset="2"/>
              <a:buNone/>
            </a:pPr>
            <a:r>
              <a:rPr lang="en-US" sz="4400" b="1" dirty="0"/>
              <a:t>T</a:t>
            </a:r>
            <a:r>
              <a:rPr lang="en-US" sz="4400" dirty="0"/>
              <a:t> – Time-bound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4" name="Rectangle 24"/>
          <p:cNvSpPr>
            <a:spLocks noGrp="1" noChangeArrowheads="1"/>
          </p:cNvSpPr>
          <p:nvPr>
            <p:ph type="title"/>
          </p:nvPr>
        </p:nvSpPr>
        <p:spPr/>
        <p:txBody>
          <a:bodyPr/>
          <a:lstStyle/>
          <a:p>
            <a:pPr algn="l"/>
            <a:r>
              <a:rPr lang="en-US" dirty="0"/>
              <a:t>Is this Goal SMART?</a:t>
            </a:r>
          </a:p>
        </p:txBody>
      </p:sp>
      <p:sp>
        <p:nvSpPr>
          <p:cNvPr id="30723" name="Rectangle 3"/>
          <p:cNvSpPr>
            <a:spLocks noGrp="1" noChangeArrowheads="1"/>
          </p:cNvSpPr>
          <p:nvPr>
            <p:ph type="body" sz="half" idx="1"/>
          </p:nvPr>
        </p:nvSpPr>
        <p:spPr>
          <a:xfrm>
            <a:off x="1524000" y="1905000"/>
            <a:ext cx="6934200" cy="685800"/>
          </a:xfrm>
        </p:spPr>
        <p:txBody>
          <a:bodyPr/>
          <a:lstStyle/>
          <a:p>
            <a:pPr>
              <a:buFont typeface="Wingdings" pitchFamily="2" charset="2"/>
              <a:buNone/>
            </a:pPr>
            <a:r>
              <a:rPr lang="en-US" sz="3200" b="1"/>
              <a:t>I will lose weight</a:t>
            </a:r>
            <a:r>
              <a:rPr lang="en-US" sz="2600" b="1"/>
              <a:t>.</a:t>
            </a:r>
          </a:p>
        </p:txBody>
      </p:sp>
      <p:graphicFrame>
        <p:nvGraphicFramePr>
          <p:cNvPr id="30752" name="Group 32"/>
          <p:cNvGraphicFramePr>
            <a:graphicFrameLocks noGrp="1"/>
          </p:cNvGraphicFramePr>
          <p:nvPr>
            <p:ph sz="half" idx="2"/>
          </p:nvPr>
        </p:nvGraphicFramePr>
        <p:xfrm>
          <a:off x="1371600" y="2895600"/>
          <a:ext cx="7010400" cy="3165476"/>
        </p:xfrm>
        <a:graphic>
          <a:graphicData uri="http://schemas.openxmlformats.org/drawingml/2006/table">
            <a:tbl>
              <a:tblPr/>
              <a:tblGrid>
                <a:gridCol w="2654300"/>
                <a:gridCol w="4356100"/>
              </a:tblGrid>
              <a:tr h="6096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dirty="0" smtClean="0">
                          <a:ln>
                            <a:noFill/>
                          </a:ln>
                          <a:solidFill>
                            <a:schemeClr val="tx2"/>
                          </a:solidFill>
                          <a:effectLst/>
                          <a:latin typeface="Arial" pitchFamily="34" charset="0"/>
                          <a:cs typeface="Arial" pitchFamily="34" charset="0"/>
                        </a:rPr>
                        <a:t>S</a:t>
                      </a:r>
                      <a:r>
                        <a:rPr kumimoji="0" lang="en-US" sz="2600" b="0" i="0" u="none" strike="noStrike" cap="none" normalizeH="0" baseline="0" dirty="0" smtClean="0">
                          <a:ln>
                            <a:noFill/>
                          </a:ln>
                          <a:solidFill>
                            <a:schemeClr val="tx2"/>
                          </a:solidFill>
                          <a:effectLst/>
                          <a:latin typeface="Arial" pitchFamily="34" charset="0"/>
                          <a:cs typeface="Arial" pitchFamily="34" charset="0"/>
                        </a:rPr>
                        <a:t>pecific?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pitchFamily="34" charset="0"/>
                          <a:cs typeface="Arial" pitchFamily="34" charset="0"/>
                        </a:rPr>
                        <a:t>M</a:t>
                      </a:r>
                      <a:r>
                        <a:rPr kumimoji="0" lang="en-US" sz="2600" b="0" i="0" u="none" strike="noStrike" cap="none" normalizeH="0" baseline="0" smtClean="0">
                          <a:ln>
                            <a:noFill/>
                          </a:ln>
                          <a:solidFill>
                            <a:schemeClr val="tx2"/>
                          </a:solidFill>
                          <a:effectLst/>
                          <a:latin typeface="Arial" pitchFamily="34" charset="0"/>
                          <a:cs typeface="Arial" pitchFamily="34" charset="0"/>
                        </a:rPr>
                        <a:t>easurable?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pitchFamily="34" charset="0"/>
                          <a:cs typeface="Arial" pitchFamily="34" charset="0"/>
                        </a:rPr>
                        <a:t>A</a:t>
                      </a:r>
                      <a:r>
                        <a:rPr kumimoji="0" lang="en-US" sz="2600" b="0" i="0" u="none" strike="noStrike" cap="none" normalizeH="0" baseline="0" smtClean="0">
                          <a:ln>
                            <a:noFill/>
                          </a:ln>
                          <a:solidFill>
                            <a:schemeClr val="tx2"/>
                          </a:solidFill>
                          <a:effectLst/>
                          <a:latin typeface="Arial" pitchFamily="34" charset="0"/>
                          <a:cs typeface="Arial" pitchFamily="34" charset="0"/>
                        </a:rPr>
                        <a:t>chievable?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Who knows?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pitchFamily="34" charset="0"/>
                          <a:cs typeface="Arial" pitchFamily="34" charset="0"/>
                        </a:rPr>
                        <a:t>R</a:t>
                      </a:r>
                      <a:r>
                        <a:rPr kumimoji="0" lang="en-US" sz="2600" b="0" i="0" u="none" strike="noStrike" cap="none" normalizeH="0" baseline="0" smtClean="0">
                          <a:ln>
                            <a:noFill/>
                          </a:ln>
                          <a:solidFill>
                            <a:schemeClr val="tx2"/>
                          </a:solidFill>
                          <a:effectLst/>
                          <a:latin typeface="Arial" pitchFamily="34" charset="0"/>
                          <a:cs typeface="Arial" pitchFamily="34" charset="0"/>
                        </a:rPr>
                        <a:t>elevant?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Maybe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pitchFamily="34" charset="0"/>
                          <a:cs typeface="Arial" pitchFamily="34" charset="0"/>
                        </a:rPr>
                        <a:t>T</a:t>
                      </a:r>
                      <a:r>
                        <a:rPr kumimoji="0" lang="en-US" sz="2600" b="0" i="0" u="none" strike="noStrike" cap="none" normalizeH="0" baseline="0" smtClean="0">
                          <a:ln>
                            <a:noFill/>
                          </a:ln>
                          <a:solidFill>
                            <a:schemeClr val="tx2"/>
                          </a:solidFill>
                          <a:effectLst/>
                          <a:latin typeface="Arial" pitchFamily="34" charset="0"/>
                          <a:cs typeface="Arial" pitchFamily="34" charset="0"/>
                        </a:rPr>
                        <a:t>ime-bound?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a:r>
              <a:rPr lang="en-US" dirty="0"/>
              <a:t>Is this Goal SMART?</a:t>
            </a:r>
          </a:p>
        </p:txBody>
      </p:sp>
      <p:sp>
        <p:nvSpPr>
          <p:cNvPr id="32771" name="Rectangle 3"/>
          <p:cNvSpPr>
            <a:spLocks noGrp="1" noChangeArrowheads="1"/>
          </p:cNvSpPr>
          <p:nvPr>
            <p:ph type="body" sz="half" idx="1"/>
          </p:nvPr>
        </p:nvSpPr>
        <p:spPr>
          <a:xfrm>
            <a:off x="990600" y="1752600"/>
            <a:ext cx="7467600" cy="1066800"/>
          </a:xfrm>
        </p:spPr>
        <p:txBody>
          <a:bodyPr/>
          <a:lstStyle/>
          <a:p>
            <a:pPr>
              <a:lnSpc>
                <a:spcPct val="80000"/>
              </a:lnSpc>
              <a:buFont typeface="Wingdings" pitchFamily="2" charset="2"/>
              <a:buNone/>
            </a:pPr>
            <a:r>
              <a:rPr lang="en-US" sz="1600" i="1"/>
              <a:t>	</a:t>
            </a:r>
            <a:r>
              <a:rPr lang="en-US" sz="3200" b="1"/>
              <a:t>To improve my health, I will lose 10 pounds by August 15, 2004.</a:t>
            </a:r>
          </a:p>
        </p:txBody>
      </p:sp>
      <p:graphicFrame>
        <p:nvGraphicFramePr>
          <p:cNvPr id="32801" name="Group 33"/>
          <p:cNvGraphicFramePr>
            <a:graphicFrameLocks noGrp="1"/>
          </p:cNvGraphicFramePr>
          <p:nvPr>
            <p:ph sz="half" idx="2"/>
          </p:nvPr>
        </p:nvGraphicFramePr>
        <p:xfrm>
          <a:off x="685800" y="2895600"/>
          <a:ext cx="8001000" cy="3165476"/>
        </p:xfrm>
        <a:graphic>
          <a:graphicData uri="http://schemas.openxmlformats.org/drawingml/2006/table">
            <a:tbl>
              <a:tblPr/>
              <a:tblGrid>
                <a:gridCol w="2286000"/>
                <a:gridCol w="5715000"/>
              </a:tblGrid>
              <a:tr h="6096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dirty="0" smtClean="0">
                          <a:ln>
                            <a:noFill/>
                          </a:ln>
                          <a:solidFill>
                            <a:schemeClr val="tx2"/>
                          </a:solidFill>
                          <a:effectLst/>
                          <a:latin typeface="Arial" pitchFamily="34" charset="0"/>
                          <a:cs typeface="Arial" pitchFamily="34" charset="0"/>
                        </a:rPr>
                        <a:t>S</a:t>
                      </a:r>
                      <a:r>
                        <a:rPr kumimoji="0" lang="en-US" sz="2600" b="0" i="0" u="none" strike="noStrike" cap="none" normalizeH="0" baseline="0" dirty="0" smtClean="0">
                          <a:ln>
                            <a:noFill/>
                          </a:ln>
                          <a:solidFill>
                            <a:schemeClr val="tx2"/>
                          </a:solidFill>
                          <a:effectLst/>
                          <a:latin typeface="Arial" pitchFamily="34" charset="0"/>
                          <a:cs typeface="Arial" pitchFamily="34" charset="0"/>
                        </a:rPr>
                        <a:t>pecific?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Yes </a:t>
                      </a:r>
                      <a:r>
                        <a:rPr kumimoji="0" lang="en-US" sz="2600" b="0" i="1" u="none" strike="noStrike" cap="none" normalizeH="0" baseline="0" dirty="0" smtClean="0">
                          <a:ln>
                            <a:noFill/>
                          </a:ln>
                          <a:solidFill>
                            <a:srgbClr val="FFFF00"/>
                          </a:solidFill>
                          <a:effectLst/>
                          <a:latin typeface="Arial" pitchFamily="34" charset="0"/>
                          <a:cs typeface="Arial" pitchFamily="34" charset="0"/>
                        </a:rPr>
                        <a:t>(lose 10 pounds)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pitchFamily="34" charset="0"/>
                          <a:cs typeface="Arial" pitchFamily="34" charset="0"/>
                        </a:rPr>
                        <a:t>M</a:t>
                      </a:r>
                      <a:r>
                        <a:rPr kumimoji="0" lang="en-US" sz="2600" b="0" i="0" u="none" strike="noStrike" cap="none" normalizeH="0" baseline="0" smtClean="0">
                          <a:ln>
                            <a:noFill/>
                          </a:ln>
                          <a:solidFill>
                            <a:schemeClr val="tx2"/>
                          </a:solidFill>
                          <a:effectLst/>
                          <a:latin typeface="Arial" pitchFamily="34" charset="0"/>
                          <a:cs typeface="Arial" pitchFamily="34" charset="0"/>
                        </a:rPr>
                        <a:t>easurable?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Yes </a:t>
                      </a:r>
                      <a:r>
                        <a:rPr kumimoji="0" lang="en-US" sz="2600" b="0" i="1" u="none" strike="noStrike" cap="none" normalizeH="0" baseline="0" dirty="0" smtClean="0">
                          <a:ln>
                            <a:noFill/>
                          </a:ln>
                          <a:solidFill>
                            <a:srgbClr val="FFFF00"/>
                          </a:solidFill>
                          <a:effectLst/>
                          <a:latin typeface="Arial" pitchFamily="34" charset="0"/>
                          <a:cs typeface="Arial" pitchFamily="34" charset="0"/>
                        </a:rPr>
                        <a:t>(compare weight before &amp; after)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pitchFamily="34" charset="0"/>
                          <a:cs typeface="Arial" pitchFamily="34" charset="0"/>
                        </a:rPr>
                        <a:t>A</a:t>
                      </a:r>
                      <a:r>
                        <a:rPr kumimoji="0" lang="en-US" sz="2600" b="0" i="0" u="none" strike="noStrike" cap="none" normalizeH="0" baseline="0" smtClean="0">
                          <a:ln>
                            <a:noFill/>
                          </a:ln>
                          <a:solidFill>
                            <a:schemeClr val="tx2"/>
                          </a:solidFill>
                          <a:effectLst/>
                          <a:latin typeface="Arial" pitchFamily="34" charset="0"/>
                          <a:cs typeface="Arial" pitchFamily="34" charset="0"/>
                        </a:rPr>
                        <a:t>chievable?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Yes </a:t>
                      </a:r>
                      <a:r>
                        <a:rPr kumimoji="0" lang="en-US" sz="2600" b="0" i="1" u="none" strike="noStrike" cap="none" normalizeH="0" baseline="0" dirty="0" smtClean="0">
                          <a:ln>
                            <a:noFill/>
                          </a:ln>
                          <a:solidFill>
                            <a:srgbClr val="FFFF00"/>
                          </a:solidFill>
                          <a:effectLst/>
                          <a:latin typeface="Arial" pitchFamily="34" charset="0"/>
                          <a:cs typeface="Arial" pitchFamily="34" charset="0"/>
                        </a:rPr>
                        <a:t>(about 1 pound a week)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pitchFamily="34" charset="0"/>
                          <a:cs typeface="Arial" pitchFamily="34" charset="0"/>
                        </a:rPr>
                        <a:t>R</a:t>
                      </a:r>
                      <a:r>
                        <a:rPr kumimoji="0" lang="en-US" sz="2600" b="0" i="0" u="none" strike="noStrike" cap="none" normalizeH="0" baseline="0" smtClean="0">
                          <a:ln>
                            <a:noFill/>
                          </a:ln>
                          <a:solidFill>
                            <a:schemeClr val="tx2"/>
                          </a:solidFill>
                          <a:effectLst/>
                          <a:latin typeface="Arial" pitchFamily="34" charset="0"/>
                          <a:cs typeface="Arial" pitchFamily="34" charset="0"/>
                        </a:rPr>
                        <a:t>elevant?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Yes </a:t>
                      </a:r>
                      <a:r>
                        <a:rPr kumimoji="0" lang="en-US" sz="2600" b="0" i="1" u="none" strike="noStrike" cap="none" normalizeH="0" baseline="0" dirty="0" smtClean="0">
                          <a:ln>
                            <a:noFill/>
                          </a:ln>
                          <a:solidFill>
                            <a:srgbClr val="FFFF00"/>
                          </a:solidFill>
                          <a:effectLst/>
                          <a:latin typeface="Arial" pitchFamily="34" charset="0"/>
                          <a:cs typeface="Arial" pitchFamily="34" charset="0"/>
                        </a:rPr>
                        <a:t>(lose weight to improve health)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Arial" pitchFamily="34" charset="0"/>
                          <a:cs typeface="Arial" pitchFamily="34" charset="0"/>
                        </a:rPr>
                        <a:t>T</a:t>
                      </a:r>
                      <a:r>
                        <a:rPr kumimoji="0" lang="en-US" sz="2600" b="0" i="0" u="none" strike="noStrike" cap="none" normalizeH="0" baseline="0" smtClean="0">
                          <a:ln>
                            <a:noFill/>
                          </a:ln>
                          <a:solidFill>
                            <a:schemeClr val="tx2"/>
                          </a:solidFill>
                          <a:effectLst/>
                          <a:latin typeface="Arial" pitchFamily="34" charset="0"/>
                          <a:cs typeface="Arial" pitchFamily="34" charset="0"/>
                        </a:rPr>
                        <a:t>ime-bound?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0" i="0" u="none" strike="noStrike" cap="none" normalizeH="0" baseline="0" dirty="0" smtClean="0">
                          <a:ln>
                            <a:noFill/>
                          </a:ln>
                          <a:solidFill>
                            <a:srgbClr val="FFFF00"/>
                          </a:solidFill>
                          <a:effectLst/>
                          <a:latin typeface="Arial" pitchFamily="34" charset="0"/>
                          <a:cs typeface="Arial" pitchFamily="34" charset="0"/>
                        </a:rPr>
                        <a:t>Yes </a:t>
                      </a:r>
                      <a:r>
                        <a:rPr kumimoji="0" lang="en-US" sz="2600" b="0" i="1" u="none" strike="noStrike" cap="none" normalizeH="0" baseline="0" dirty="0" smtClean="0">
                          <a:ln>
                            <a:noFill/>
                          </a:ln>
                          <a:solidFill>
                            <a:srgbClr val="FFFF00"/>
                          </a:solidFill>
                          <a:effectLst/>
                          <a:latin typeface="Arial" pitchFamily="34" charset="0"/>
                          <a:cs typeface="Arial" pitchFamily="34" charset="0"/>
                        </a:rPr>
                        <a:t>(by August 15, 2004)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l"/>
            <a:r>
              <a:rPr lang="en-US" dirty="0"/>
              <a:t>Improve reading…</a:t>
            </a:r>
          </a:p>
        </p:txBody>
      </p:sp>
      <p:sp>
        <p:nvSpPr>
          <p:cNvPr id="40963" name="Rectangle 3"/>
          <p:cNvSpPr>
            <a:spLocks noGrp="1" noChangeArrowheads="1"/>
          </p:cNvSpPr>
          <p:nvPr>
            <p:ph type="body" sz="half" idx="1"/>
          </p:nvPr>
        </p:nvSpPr>
        <p:spPr>
          <a:xfrm>
            <a:off x="304800" y="1752600"/>
            <a:ext cx="8534400" cy="1066800"/>
          </a:xfrm>
        </p:spPr>
        <p:txBody>
          <a:bodyPr/>
          <a:lstStyle/>
          <a:p>
            <a:pPr>
              <a:lnSpc>
                <a:spcPct val="80000"/>
              </a:lnSpc>
              <a:buFont typeface="Wingdings" pitchFamily="2" charset="2"/>
              <a:buNone/>
            </a:pPr>
            <a:r>
              <a:rPr lang="en-US" sz="2400"/>
              <a:t>	</a:t>
            </a:r>
            <a:r>
              <a:rPr lang="en-US" sz="2800"/>
              <a:t>To improve reading, double the number of books checked out from the school library by May, 2005.</a:t>
            </a:r>
          </a:p>
        </p:txBody>
      </p:sp>
      <p:graphicFrame>
        <p:nvGraphicFramePr>
          <p:cNvPr id="40993" name="Group 33"/>
          <p:cNvGraphicFramePr>
            <a:graphicFrameLocks noGrp="1"/>
          </p:cNvGraphicFramePr>
          <p:nvPr>
            <p:ph sz="half" idx="2"/>
          </p:nvPr>
        </p:nvGraphicFramePr>
        <p:xfrm>
          <a:off x="762000" y="2895600"/>
          <a:ext cx="8001000" cy="3762377"/>
        </p:xfrm>
        <a:graphic>
          <a:graphicData uri="http://schemas.openxmlformats.org/drawingml/2006/table">
            <a:tbl>
              <a:tblPr/>
              <a:tblGrid>
                <a:gridCol w="2057400"/>
                <a:gridCol w="5943600"/>
              </a:tblGrid>
              <a:tr h="84931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dirty="0" smtClean="0">
                          <a:ln>
                            <a:noFill/>
                          </a:ln>
                          <a:solidFill>
                            <a:schemeClr val="tx2"/>
                          </a:solidFill>
                          <a:effectLst/>
                          <a:latin typeface="Arial" pitchFamily="34" charset="0"/>
                          <a:cs typeface="Arial" pitchFamily="34" charset="0"/>
                        </a:rPr>
                        <a:t>S</a:t>
                      </a:r>
                      <a:r>
                        <a:rPr kumimoji="0" lang="en-US" sz="2400" b="0" i="0" u="none" strike="noStrike" cap="none" normalizeH="0" baseline="0" dirty="0" smtClean="0">
                          <a:ln>
                            <a:noFill/>
                          </a:ln>
                          <a:solidFill>
                            <a:schemeClr val="tx2"/>
                          </a:solidFill>
                          <a:effectLst/>
                          <a:latin typeface="Arial" pitchFamily="34" charset="0"/>
                          <a:cs typeface="Arial" pitchFamily="34" charset="0"/>
                        </a:rPr>
                        <a:t>pecific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0" i="0" u="none" strike="noStrike" cap="none" normalizeH="0" baseline="0" dirty="0" smtClean="0">
                          <a:ln>
                            <a:noFill/>
                          </a:ln>
                          <a:solidFill>
                            <a:srgbClr val="FFFF00"/>
                          </a:solidFill>
                          <a:effectLst/>
                          <a:latin typeface="Arial" pitchFamily="34" charset="0"/>
                          <a:cs typeface="Arial" pitchFamily="34" charset="0"/>
                        </a:rPr>
                        <a:t>Double the number of library books checked out from the school library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M</a:t>
                      </a:r>
                      <a:r>
                        <a:rPr kumimoji="0" lang="en-US" sz="2400" b="0" i="0" u="none" strike="noStrike" cap="none" normalizeH="0" baseline="0" smtClean="0">
                          <a:ln>
                            <a:noFill/>
                          </a:ln>
                          <a:solidFill>
                            <a:schemeClr val="tx2"/>
                          </a:solidFill>
                          <a:effectLst/>
                          <a:latin typeface="Arial" pitchFamily="34" charset="0"/>
                          <a:cs typeface="Arial" pitchFamily="34" charset="0"/>
                        </a:rPr>
                        <a:t>easurable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0" i="0" u="none" strike="noStrike" cap="none" normalizeH="0" baseline="0" dirty="0" smtClean="0">
                          <a:ln>
                            <a:noFill/>
                          </a:ln>
                          <a:solidFill>
                            <a:srgbClr val="FFFF00"/>
                          </a:solidFill>
                          <a:effectLst/>
                          <a:latin typeface="Arial" pitchFamily="34" charset="0"/>
                          <a:cs typeface="Arial" pitchFamily="34" charset="0"/>
                        </a:rPr>
                        <a:t>Compare # in 2004 and 2005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A</a:t>
                      </a:r>
                      <a:r>
                        <a:rPr kumimoji="0" lang="en-US" sz="2400" b="0" i="0" u="none" strike="noStrike" cap="none" normalizeH="0" baseline="0" smtClean="0">
                          <a:ln>
                            <a:noFill/>
                          </a:ln>
                          <a:solidFill>
                            <a:schemeClr val="tx2"/>
                          </a:solidFill>
                          <a:effectLst/>
                          <a:latin typeface="Arial" pitchFamily="34" charset="0"/>
                          <a:cs typeface="Arial" pitchFamily="34" charset="0"/>
                        </a:rPr>
                        <a:t>chievable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0" i="0" u="none" strike="noStrike" cap="none" normalizeH="0" baseline="0" dirty="0" smtClean="0">
                          <a:ln>
                            <a:noFill/>
                          </a:ln>
                          <a:solidFill>
                            <a:srgbClr val="FFFF00"/>
                          </a:solidFill>
                          <a:effectLst/>
                          <a:latin typeface="Arial" pitchFamily="34" charset="0"/>
                          <a:cs typeface="Arial" pitchFamily="34" charset="0"/>
                        </a:rPr>
                        <a:t>Yes (e.g., if less than 50% of kids currently checking out books)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31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R</a:t>
                      </a:r>
                      <a:r>
                        <a:rPr kumimoji="0" lang="en-US" sz="2400" b="0" i="0" u="none" strike="noStrike" cap="none" normalizeH="0" baseline="0" smtClean="0">
                          <a:ln>
                            <a:noFill/>
                          </a:ln>
                          <a:solidFill>
                            <a:schemeClr val="tx2"/>
                          </a:solidFill>
                          <a:effectLst/>
                          <a:latin typeface="Arial" pitchFamily="34" charset="0"/>
                          <a:cs typeface="Arial" pitchFamily="34" charset="0"/>
                        </a:rPr>
                        <a:t>elevant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0" i="0" u="none" strike="noStrike" cap="none" normalizeH="0" baseline="0" dirty="0" smtClean="0">
                          <a:ln>
                            <a:noFill/>
                          </a:ln>
                          <a:solidFill>
                            <a:srgbClr val="FFFF00"/>
                          </a:solidFill>
                          <a:effectLst/>
                          <a:latin typeface="Arial" pitchFamily="34" charset="0"/>
                          <a:cs typeface="Arial" pitchFamily="34" charset="0"/>
                        </a:rPr>
                        <a:t>Reading books at home is one step toward improving reading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01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T</a:t>
                      </a:r>
                      <a:r>
                        <a:rPr kumimoji="0" lang="en-US" sz="2400" b="0" i="0" u="none" strike="noStrike" cap="none" normalizeH="0" baseline="0" smtClean="0">
                          <a:ln>
                            <a:noFill/>
                          </a:ln>
                          <a:solidFill>
                            <a:schemeClr val="tx2"/>
                          </a:solidFill>
                          <a:effectLst/>
                          <a:latin typeface="Arial" pitchFamily="34" charset="0"/>
                          <a:cs typeface="Arial" pitchFamily="34" charset="0"/>
                        </a:rPr>
                        <a:t>ime-bound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0" i="0" u="none" strike="noStrike" cap="none" normalizeH="0" baseline="0" dirty="0" smtClean="0">
                          <a:ln>
                            <a:noFill/>
                          </a:ln>
                          <a:solidFill>
                            <a:srgbClr val="FFFF00"/>
                          </a:solidFill>
                          <a:effectLst/>
                          <a:latin typeface="Arial" pitchFamily="34" charset="0"/>
                          <a:cs typeface="Arial" pitchFamily="34" charset="0"/>
                        </a:rPr>
                        <a:t>By May, 2005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a:r>
              <a:rPr lang="fa-IR" smtClean="0">
                <a:cs typeface="B Homa" pitchFamily="2" charset="-78"/>
              </a:rPr>
              <a:t>طیف  سلامت و بيماري</a:t>
            </a:r>
            <a:endParaRPr lang="fa-IR" smtClean="0"/>
          </a:p>
        </p:txBody>
      </p:sp>
      <p:graphicFrame>
        <p:nvGraphicFramePr>
          <p:cNvPr id="4" name="Content Placeholder 3"/>
          <p:cNvGraphicFramePr>
            <a:graphicFrameLocks noGrp="1"/>
          </p:cNvGraphicFramePr>
          <p:nvPr>
            <p:ph sz="quarter" idx="1"/>
          </p:nvPr>
        </p:nvGraphicFramePr>
        <p:xfrm>
          <a:off x="152400" y="1447800"/>
          <a:ext cx="8991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524000" y="190500"/>
            <a:ext cx="7315200" cy="1527175"/>
          </a:xfrm>
        </p:spPr>
        <p:txBody>
          <a:bodyPr/>
          <a:lstStyle/>
          <a:p>
            <a:pPr algn="l"/>
            <a:r>
              <a:rPr lang="en-US" dirty="0"/>
              <a:t>Community…</a:t>
            </a:r>
          </a:p>
        </p:txBody>
      </p:sp>
      <p:sp>
        <p:nvSpPr>
          <p:cNvPr id="45059" name="Rectangle 3"/>
          <p:cNvSpPr>
            <a:spLocks noGrp="1" noChangeArrowheads="1"/>
          </p:cNvSpPr>
          <p:nvPr>
            <p:ph type="body" sz="half" idx="1"/>
          </p:nvPr>
        </p:nvSpPr>
        <p:spPr>
          <a:xfrm>
            <a:off x="304800" y="1752600"/>
            <a:ext cx="8534400" cy="1066800"/>
          </a:xfrm>
        </p:spPr>
        <p:txBody>
          <a:bodyPr/>
          <a:lstStyle/>
          <a:p>
            <a:pPr>
              <a:buFont typeface="Wingdings" pitchFamily="2" charset="2"/>
              <a:buNone/>
            </a:pPr>
            <a:r>
              <a:rPr lang="en-US" sz="3700"/>
              <a:t>	</a:t>
            </a:r>
            <a:r>
              <a:rPr lang="en-US" sz="2800"/>
              <a:t>To increase community collaboration in the school,</a:t>
            </a:r>
            <a:r>
              <a:rPr lang="en-US" sz="3200"/>
              <a:t> </a:t>
            </a:r>
          </a:p>
        </p:txBody>
      </p:sp>
      <p:graphicFrame>
        <p:nvGraphicFramePr>
          <p:cNvPr id="45060" name="Group 4"/>
          <p:cNvGraphicFramePr>
            <a:graphicFrameLocks noGrp="1"/>
          </p:cNvGraphicFramePr>
          <p:nvPr>
            <p:ph sz="half" idx="2"/>
          </p:nvPr>
        </p:nvGraphicFramePr>
        <p:xfrm>
          <a:off x="762000" y="2895600"/>
          <a:ext cx="8001000" cy="3429000"/>
        </p:xfrm>
        <a:graphic>
          <a:graphicData uri="http://schemas.openxmlformats.org/drawingml/2006/table">
            <a:tbl>
              <a:tblPr/>
              <a:tblGrid>
                <a:gridCol w="2057400"/>
                <a:gridCol w="5943600"/>
              </a:tblGrid>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S</a:t>
                      </a:r>
                      <a:r>
                        <a:rPr kumimoji="0" lang="en-US" sz="2400" b="0" i="0" u="none" strike="noStrike" cap="none" normalizeH="0" baseline="0" smtClean="0">
                          <a:ln>
                            <a:noFill/>
                          </a:ln>
                          <a:solidFill>
                            <a:schemeClr val="tx2"/>
                          </a:solidFill>
                          <a:effectLst/>
                          <a:latin typeface="Arial" pitchFamily="34" charset="0"/>
                          <a:cs typeface="Arial" pitchFamily="34" charset="0"/>
                        </a:rPr>
                        <a:t>pecific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fa-IR" sz="2400" b="0" i="0" u="none" strike="noStrike" cap="none" normalizeH="0" baseline="0" smtClean="0">
                        <a:ln>
                          <a:noFill/>
                        </a:ln>
                        <a:solidFill>
                          <a:schemeClr val="hlink"/>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M</a:t>
                      </a:r>
                      <a:r>
                        <a:rPr kumimoji="0" lang="en-US" sz="2400" b="0" i="0" u="none" strike="noStrike" cap="none" normalizeH="0" baseline="0" smtClean="0">
                          <a:ln>
                            <a:noFill/>
                          </a:ln>
                          <a:solidFill>
                            <a:schemeClr val="tx2"/>
                          </a:solidFill>
                          <a:effectLst/>
                          <a:latin typeface="Arial" pitchFamily="34" charset="0"/>
                          <a:cs typeface="Arial" pitchFamily="34" charset="0"/>
                        </a:rPr>
                        <a:t>easurable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fa-IR" sz="2400" b="0" i="0" u="none" strike="noStrike" cap="none" normalizeH="0" baseline="0" smtClean="0">
                        <a:ln>
                          <a:noFill/>
                        </a:ln>
                        <a:solidFill>
                          <a:schemeClr val="hlink"/>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A</a:t>
                      </a:r>
                      <a:r>
                        <a:rPr kumimoji="0" lang="en-US" sz="2400" b="0" i="0" u="none" strike="noStrike" cap="none" normalizeH="0" baseline="0" smtClean="0">
                          <a:ln>
                            <a:noFill/>
                          </a:ln>
                          <a:solidFill>
                            <a:schemeClr val="tx2"/>
                          </a:solidFill>
                          <a:effectLst/>
                          <a:latin typeface="Arial" pitchFamily="34" charset="0"/>
                          <a:cs typeface="Arial" pitchFamily="34" charset="0"/>
                        </a:rPr>
                        <a:t>chievable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fa-IR" sz="2400" b="0" i="0" u="none" strike="noStrike" cap="none" normalizeH="0" baseline="0" smtClean="0">
                        <a:ln>
                          <a:noFill/>
                        </a:ln>
                        <a:solidFill>
                          <a:schemeClr val="hlink"/>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R</a:t>
                      </a:r>
                      <a:r>
                        <a:rPr kumimoji="0" lang="en-US" sz="2400" b="0" i="0" u="none" strike="noStrike" cap="none" normalizeH="0" baseline="0" smtClean="0">
                          <a:ln>
                            <a:noFill/>
                          </a:ln>
                          <a:solidFill>
                            <a:schemeClr val="tx2"/>
                          </a:solidFill>
                          <a:effectLst/>
                          <a:latin typeface="Arial" pitchFamily="34" charset="0"/>
                          <a:cs typeface="Arial" pitchFamily="34" charset="0"/>
                        </a:rPr>
                        <a:t>elevant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fa-IR" sz="2400" b="0" i="0" u="none" strike="noStrike" cap="none" normalizeH="0" baseline="0" smtClean="0">
                        <a:ln>
                          <a:noFill/>
                        </a:ln>
                        <a:solidFill>
                          <a:schemeClr val="hlink"/>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T</a:t>
                      </a:r>
                      <a:r>
                        <a:rPr kumimoji="0" lang="en-US" sz="2400" b="0" i="0" u="none" strike="noStrike" cap="none" normalizeH="0" baseline="0" smtClean="0">
                          <a:ln>
                            <a:noFill/>
                          </a:ln>
                          <a:solidFill>
                            <a:schemeClr val="tx2"/>
                          </a:solidFill>
                          <a:effectLst/>
                          <a:latin typeface="Arial" pitchFamily="34" charset="0"/>
                          <a:cs typeface="Arial" pitchFamily="34" charset="0"/>
                        </a:rPr>
                        <a:t>ime-bound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fa-IR" sz="2400" b="0" i="0" u="none" strike="noStrike" cap="none" normalizeH="0" baseline="0" smtClean="0">
                        <a:ln>
                          <a:noFill/>
                        </a:ln>
                        <a:solidFill>
                          <a:schemeClr val="hlink"/>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truth® campaign</a:t>
            </a:r>
            <a:endParaRPr lang="en-US" dirty="0"/>
          </a:p>
        </p:txBody>
      </p:sp>
      <p:sp>
        <p:nvSpPr>
          <p:cNvPr id="3" name="Content Placeholder 2"/>
          <p:cNvSpPr>
            <a:spLocks noGrp="1"/>
          </p:cNvSpPr>
          <p:nvPr>
            <p:ph idx="1"/>
          </p:nvPr>
        </p:nvSpPr>
        <p:spPr/>
        <p:txBody>
          <a:bodyPr>
            <a:normAutofit/>
          </a:bodyPr>
          <a:lstStyle/>
          <a:p>
            <a:pPr algn="ctr">
              <a:buNone/>
            </a:pPr>
            <a:r>
              <a:rPr lang="en-US" sz="2400" dirty="0" smtClean="0">
                <a:solidFill>
                  <a:srgbClr val="FFFF00"/>
                </a:solidFill>
              </a:rPr>
              <a:t>Youth tobacco prevention: empowering teens with truth®</a:t>
            </a:r>
          </a:p>
          <a:p>
            <a:pPr>
              <a:buNone/>
            </a:pPr>
            <a:r>
              <a:rPr lang="en-US" sz="2400" dirty="0" smtClean="0"/>
              <a:t>Behavior objectives: influence youth not to smoke and to express their concerns with the strategies, tactics, and lies of tobacco industry. </a:t>
            </a: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Saskatchewan in motion</a:t>
            </a:r>
            <a:endParaRPr lang="en-US" dirty="0"/>
          </a:p>
        </p:txBody>
      </p:sp>
      <p:sp>
        <p:nvSpPr>
          <p:cNvPr id="3" name="Content Placeholder 2"/>
          <p:cNvSpPr>
            <a:spLocks noGrp="1"/>
          </p:cNvSpPr>
          <p:nvPr>
            <p:ph idx="1"/>
          </p:nvPr>
        </p:nvSpPr>
        <p:spPr/>
        <p:txBody>
          <a:bodyPr/>
          <a:lstStyle/>
          <a:p>
            <a:pPr>
              <a:buNone/>
            </a:pPr>
            <a:r>
              <a:rPr lang="en-US" dirty="0" smtClean="0"/>
              <a:t>All Saskatchewan schools will ensure that all students  have access and opportunity  for at least 30 minutes of physical activity  every day.</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Increasing school meal uptake in a deprived region in England </a:t>
            </a:r>
            <a:endParaRPr lang="en-US" dirty="0"/>
          </a:p>
        </p:txBody>
      </p:sp>
      <p:sp>
        <p:nvSpPr>
          <p:cNvPr id="3" name="Content Placeholder 2"/>
          <p:cNvSpPr>
            <a:spLocks noGrp="1"/>
          </p:cNvSpPr>
          <p:nvPr>
            <p:ph idx="1"/>
          </p:nvPr>
        </p:nvSpPr>
        <p:spPr/>
        <p:txBody>
          <a:bodyPr/>
          <a:lstStyle/>
          <a:p>
            <a:r>
              <a:rPr lang="en-US" dirty="0" smtClean="0"/>
              <a:t>Increase the number of head teachers who attend a meeting with their local catering manager by 10% by September 2009.</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5- Identify factors influencing behavior adoption</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solidFill>
                  <a:srgbClr val="FFFF00"/>
                </a:solidFill>
              </a:rPr>
              <a:t>Barriers</a:t>
            </a:r>
            <a:r>
              <a:rPr lang="en-US" dirty="0" smtClean="0"/>
              <a:t> refer to </a:t>
            </a:r>
            <a:r>
              <a:rPr lang="en-US" dirty="0" smtClean="0">
                <a:solidFill>
                  <a:srgbClr val="FFFF00"/>
                </a:solidFill>
              </a:rPr>
              <a:t>reasons, real or perceived</a:t>
            </a:r>
            <a:r>
              <a:rPr lang="en-US" dirty="0" smtClean="0"/>
              <a:t>, the target audience  may not want the behavior  to be promoted, or may not think it can be adopted</a:t>
            </a:r>
          </a:p>
          <a:p>
            <a:r>
              <a:rPr lang="en-US" b="1" dirty="0" smtClean="0">
                <a:solidFill>
                  <a:srgbClr val="FFFF00"/>
                </a:solidFill>
              </a:rPr>
              <a:t>Benefits</a:t>
            </a:r>
            <a:r>
              <a:rPr lang="en-US" dirty="0" smtClean="0"/>
              <a:t> are the gains could be seen  through adopting</a:t>
            </a:r>
          </a:p>
          <a:p>
            <a:r>
              <a:rPr lang="en-US" b="1" dirty="0" smtClean="0">
                <a:solidFill>
                  <a:srgbClr val="FFFF00"/>
                </a:solidFill>
              </a:rPr>
              <a:t>Competitors</a:t>
            </a:r>
            <a:r>
              <a:rPr lang="en-US" dirty="0" smtClean="0">
                <a:solidFill>
                  <a:srgbClr val="FFFF00"/>
                </a:solidFill>
              </a:rPr>
              <a:t> </a:t>
            </a:r>
            <a:r>
              <a:rPr lang="en-US" dirty="0" smtClean="0"/>
              <a:t>are any related behavior that the target audience is currently engaged in, or prefers to have</a:t>
            </a:r>
          </a:p>
          <a:p>
            <a:r>
              <a:rPr lang="en-US" b="1" dirty="0" smtClean="0">
                <a:solidFill>
                  <a:srgbClr val="FFFF00"/>
                </a:solidFill>
              </a:rPr>
              <a:t>Influencers</a:t>
            </a:r>
            <a:r>
              <a:rPr lang="en-US" dirty="0" smtClean="0"/>
              <a:t> include any important others who could have some bearing on the target audiences, such as,……….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6- Develop marketing mix strategies: the 4 Ps</a:t>
            </a:r>
            <a:br>
              <a:rPr lang="en-US" dirty="0" smtClean="0"/>
            </a:b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a:defRPr/>
            </a:pPr>
            <a:fld id="{1697451D-8FE3-48A0-A7E0-C818CB1C2A6E}" type="slidenum">
              <a:rPr lang="en-US"/>
              <a:pPr>
                <a:defRPr/>
              </a:pPr>
              <a:t>36</a:t>
            </a:fld>
            <a:endParaRPr lang="en-US"/>
          </a:p>
        </p:txBody>
      </p:sp>
      <p:sp>
        <p:nvSpPr>
          <p:cNvPr id="200706" name="Rectangle 2"/>
          <p:cNvSpPr>
            <a:spLocks noGrp="1" noChangeArrowheads="1"/>
          </p:cNvSpPr>
          <p:nvPr>
            <p:ph type="title"/>
          </p:nvPr>
        </p:nvSpPr>
        <p:spPr>
          <a:xfrm>
            <a:off x="323850" y="908050"/>
            <a:ext cx="8424863" cy="1371600"/>
          </a:xfrm>
        </p:spPr>
        <p:txBody>
          <a:bodyPr>
            <a:normAutofit fontScale="90000"/>
          </a:bodyPr>
          <a:lstStyle/>
          <a:p>
            <a:pPr eaLnBrk="1" hangingPunct="1">
              <a:defRPr/>
            </a:pPr>
            <a:r>
              <a:rPr lang="en-US" sz="4000" dirty="0">
                <a:solidFill>
                  <a:schemeClr val="tx1"/>
                </a:solidFill>
                <a:cs typeface="B Mitra" pitchFamily="2" charset="-78"/>
              </a:rPr>
              <a:t>Marketing mix</a:t>
            </a:r>
            <a:br>
              <a:rPr lang="en-US" sz="4000" dirty="0">
                <a:solidFill>
                  <a:schemeClr val="tx1"/>
                </a:solidFill>
                <a:cs typeface="B Mitra" pitchFamily="2" charset="-78"/>
              </a:rPr>
            </a:br>
            <a:r>
              <a:rPr lang="fa-IR" sz="4000" dirty="0">
                <a:solidFill>
                  <a:schemeClr val="tx1"/>
                </a:solidFill>
                <a:cs typeface="B Mitra" pitchFamily="2" charset="-78"/>
              </a:rPr>
              <a:t> </a:t>
            </a:r>
            <a:r>
              <a:rPr lang="en-US" sz="3200" dirty="0">
                <a:solidFill>
                  <a:schemeClr val="tx1"/>
                </a:solidFill>
                <a:cs typeface="B Mitra" pitchFamily="2" charset="-78"/>
              </a:rPr>
              <a:t>(The Four P’s of Social Marketing)</a:t>
            </a:r>
            <a:br>
              <a:rPr lang="en-US" sz="3200" dirty="0">
                <a:solidFill>
                  <a:schemeClr val="tx1"/>
                </a:solidFill>
                <a:cs typeface="B Mitra" pitchFamily="2" charset="-78"/>
              </a:rPr>
            </a:br>
            <a:endParaRPr lang="en-US" sz="3200" dirty="0">
              <a:solidFill>
                <a:schemeClr val="tx1"/>
              </a:solidFill>
              <a:cs typeface="B Mitra" pitchFamily="2" charset="-78"/>
            </a:endParaRPr>
          </a:p>
        </p:txBody>
      </p:sp>
      <p:sp>
        <p:nvSpPr>
          <p:cNvPr id="200707" name="Text Box 3"/>
          <p:cNvSpPr txBox="1">
            <a:spLocks noChangeArrowheads="1"/>
          </p:cNvSpPr>
          <p:nvPr/>
        </p:nvSpPr>
        <p:spPr bwMode="auto">
          <a:xfrm>
            <a:off x="1042988" y="2349500"/>
            <a:ext cx="6934200" cy="3051175"/>
          </a:xfrm>
          <a:prstGeom prst="rect">
            <a:avLst/>
          </a:prstGeom>
          <a:noFill/>
          <a:ln w="9525">
            <a:noFill/>
            <a:miter lim="800000"/>
            <a:headEnd/>
            <a:tailEnd/>
          </a:ln>
          <a:effectLst/>
        </p:spPr>
        <p:txBody>
          <a:bodyPr>
            <a:spAutoFit/>
          </a:bodyPr>
          <a:lstStyle/>
          <a:p>
            <a:pPr algn="ctr">
              <a:spcBef>
                <a:spcPct val="50000"/>
              </a:spcBef>
              <a:defRPr/>
            </a:pPr>
            <a:endParaRPr lang="fa-IR" sz="3200">
              <a:effectLst>
                <a:outerShdw blurRad="38100" dist="38100" dir="2700000" algn="tl">
                  <a:srgbClr val="000000"/>
                </a:outerShdw>
              </a:effectLst>
              <a:cs typeface="Arial" charset="0"/>
            </a:endParaRPr>
          </a:p>
          <a:p>
            <a:pPr algn="ctr">
              <a:spcBef>
                <a:spcPct val="50000"/>
              </a:spcBef>
              <a:defRPr/>
            </a:pPr>
            <a:r>
              <a:rPr lang="en-US" sz="3600" b="1">
                <a:solidFill>
                  <a:srgbClr val="FFFF00"/>
                </a:solidFill>
                <a:effectLst>
                  <a:outerShdw blurRad="38100" dist="38100" dir="2700000" algn="tl">
                    <a:srgbClr val="000000"/>
                  </a:outerShdw>
                </a:effectLst>
                <a:cs typeface="Arial" charset="0"/>
              </a:rPr>
              <a:t>P</a:t>
            </a:r>
            <a:r>
              <a:rPr lang="en-US" sz="3600" b="1">
                <a:effectLst>
                  <a:outerShdw blurRad="38100" dist="38100" dir="2700000" algn="tl">
                    <a:srgbClr val="000000"/>
                  </a:outerShdw>
                </a:effectLst>
                <a:cs typeface="Arial" charset="0"/>
              </a:rPr>
              <a:t>roduct</a:t>
            </a:r>
            <a:r>
              <a:rPr lang="fa-IR" sz="3600" b="1">
                <a:effectLst>
                  <a:outerShdw blurRad="38100" dist="38100" dir="2700000" algn="tl">
                    <a:srgbClr val="000000"/>
                  </a:outerShdw>
                </a:effectLst>
                <a:cs typeface="Arial" charset="0"/>
              </a:rPr>
              <a:t>                       </a:t>
            </a:r>
            <a:r>
              <a:rPr lang="en-US" sz="3600" b="1">
                <a:solidFill>
                  <a:srgbClr val="FFFF00"/>
                </a:solidFill>
                <a:effectLst>
                  <a:outerShdw blurRad="38100" dist="38100" dir="2700000" algn="tl">
                    <a:srgbClr val="000000"/>
                  </a:outerShdw>
                </a:effectLst>
                <a:cs typeface="Arial" charset="0"/>
              </a:rPr>
              <a:t>P</a:t>
            </a:r>
            <a:r>
              <a:rPr lang="en-US" sz="3600" b="1">
                <a:effectLst>
                  <a:outerShdw blurRad="38100" dist="38100" dir="2700000" algn="tl">
                    <a:srgbClr val="000000"/>
                  </a:outerShdw>
                </a:effectLst>
                <a:cs typeface="Arial" charset="0"/>
              </a:rPr>
              <a:t>rice</a:t>
            </a:r>
          </a:p>
          <a:p>
            <a:pPr algn="ctr">
              <a:spcBef>
                <a:spcPct val="50000"/>
              </a:spcBef>
              <a:defRPr/>
            </a:pPr>
            <a:endParaRPr lang="en-US" sz="3600" b="1">
              <a:effectLst>
                <a:outerShdw blurRad="38100" dist="38100" dir="2700000" algn="tl">
                  <a:srgbClr val="000000"/>
                </a:outerShdw>
              </a:effectLst>
              <a:cs typeface="Arial" charset="0"/>
            </a:endParaRPr>
          </a:p>
          <a:p>
            <a:pPr algn="ctr">
              <a:spcBef>
                <a:spcPct val="50000"/>
              </a:spcBef>
              <a:defRPr/>
            </a:pPr>
            <a:r>
              <a:rPr lang="en-US" sz="3600" b="1">
                <a:effectLst>
                  <a:outerShdw blurRad="38100" dist="38100" dir="2700000" algn="tl">
                    <a:srgbClr val="000000"/>
                  </a:outerShdw>
                </a:effectLst>
                <a:cs typeface="Arial" charset="0"/>
              </a:rPr>
              <a:t>   </a:t>
            </a:r>
            <a:r>
              <a:rPr lang="en-US" sz="3600" b="1">
                <a:solidFill>
                  <a:srgbClr val="FFFF00"/>
                </a:solidFill>
                <a:effectLst>
                  <a:outerShdw blurRad="38100" dist="38100" dir="2700000" algn="tl">
                    <a:srgbClr val="000000"/>
                  </a:outerShdw>
                </a:effectLst>
                <a:cs typeface="Arial" charset="0"/>
              </a:rPr>
              <a:t>P</a:t>
            </a:r>
            <a:r>
              <a:rPr lang="en-US" sz="3600" b="1">
                <a:effectLst>
                  <a:outerShdw blurRad="38100" dist="38100" dir="2700000" algn="tl">
                    <a:srgbClr val="000000"/>
                  </a:outerShdw>
                </a:effectLst>
                <a:cs typeface="Arial" charset="0"/>
              </a:rPr>
              <a:t>lace		</a:t>
            </a:r>
            <a:r>
              <a:rPr lang="fa-IR" sz="3600" b="1">
                <a:effectLst>
                  <a:outerShdw blurRad="38100" dist="38100" dir="2700000" algn="tl">
                    <a:srgbClr val="000000"/>
                  </a:outerShdw>
                </a:effectLst>
                <a:cs typeface="Arial" charset="0"/>
              </a:rPr>
              <a:t>     </a:t>
            </a:r>
            <a:r>
              <a:rPr lang="fa-IR" sz="3600" b="1">
                <a:solidFill>
                  <a:srgbClr val="009900"/>
                </a:solidFill>
                <a:effectLst>
                  <a:outerShdw blurRad="38100" dist="38100" dir="2700000" algn="tl">
                    <a:srgbClr val="000000"/>
                  </a:outerShdw>
                </a:effectLst>
                <a:cs typeface="Arial" charset="0"/>
              </a:rPr>
              <a:t>      </a:t>
            </a:r>
            <a:r>
              <a:rPr lang="en-US" sz="3600" b="1">
                <a:solidFill>
                  <a:srgbClr val="FFFF00"/>
                </a:solidFill>
                <a:effectLst>
                  <a:outerShdw blurRad="38100" dist="38100" dir="2700000" algn="tl">
                    <a:srgbClr val="000000"/>
                  </a:outerShdw>
                </a:effectLst>
                <a:cs typeface="Arial" charset="0"/>
              </a:rPr>
              <a:t>P</a:t>
            </a:r>
            <a:r>
              <a:rPr lang="en-US" sz="3600" b="1">
                <a:effectLst>
                  <a:outerShdw blurRad="38100" dist="38100" dir="2700000" algn="tl">
                    <a:srgbClr val="000000"/>
                  </a:outerShdw>
                </a:effectLst>
                <a:cs typeface="Arial" charset="0"/>
              </a:rPr>
              <a:t>romotion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468313" y="260350"/>
            <a:ext cx="8229600" cy="1371600"/>
          </a:xfrm>
        </p:spPr>
        <p:txBody>
          <a:bodyPr/>
          <a:lstStyle/>
          <a:p>
            <a:pPr eaLnBrk="1" hangingPunct="1">
              <a:defRPr/>
            </a:pPr>
            <a:r>
              <a:rPr lang="en-GB" dirty="0">
                <a:solidFill>
                  <a:schemeClr val="tx1"/>
                </a:solidFill>
                <a:cs typeface="B Mitra" pitchFamily="2" charset="-78"/>
              </a:rPr>
              <a:t>P’s</a:t>
            </a:r>
            <a:r>
              <a:rPr lang="en-US" dirty="0">
                <a:solidFill>
                  <a:schemeClr val="tx1"/>
                </a:solidFill>
                <a:cs typeface="B Mitra" pitchFamily="2" charset="-78"/>
              </a:rPr>
              <a:t> of the Social Marketing</a:t>
            </a:r>
          </a:p>
        </p:txBody>
      </p:sp>
      <p:sp>
        <p:nvSpPr>
          <p:cNvPr id="202755" name="Rectangle 3"/>
          <p:cNvSpPr>
            <a:spLocks noGrp="1" noChangeArrowheads="1"/>
          </p:cNvSpPr>
          <p:nvPr>
            <p:ph type="body" idx="1"/>
          </p:nvPr>
        </p:nvSpPr>
        <p:spPr>
          <a:xfrm>
            <a:off x="684213" y="1484312"/>
            <a:ext cx="7920037" cy="4752999"/>
          </a:xfrm>
        </p:spPr>
        <p:txBody>
          <a:bodyPr>
            <a:normAutofit lnSpcReduction="10000"/>
          </a:bodyPr>
          <a:lstStyle/>
          <a:p>
            <a:pPr algn="ctr" eaLnBrk="1" hangingPunct="1">
              <a:buFont typeface="Wingdings" pitchFamily="2" charset="2"/>
              <a:buNone/>
              <a:defRPr/>
            </a:pPr>
            <a:r>
              <a:rPr lang="en-US" sz="5700" dirty="0">
                <a:solidFill>
                  <a:srgbClr val="FFFF00"/>
                </a:solidFill>
                <a:cs typeface="B Mitra" pitchFamily="2" charset="-78"/>
              </a:rPr>
              <a:t>Product</a:t>
            </a:r>
          </a:p>
          <a:p>
            <a:pPr algn="ctr" eaLnBrk="1" hangingPunct="1">
              <a:buFont typeface="Wingdings" pitchFamily="2" charset="2"/>
              <a:buNone/>
              <a:defRPr/>
            </a:pPr>
            <a:r>
              <a:rPr lang="fa-IR" sz="2800" b="1" dirty="0">
                <a:cs typeface="B Mitra" pitchFamily="2" charset="-78"/>
              </a:rPr>
              <a:t>آنچه ما به مردم عرضه م</a:t>
            </a:r>
            <a:r>
              <a:rPr lang="ar-SA" sz="2800" b="1" dirty="0">
                <a:cs typeface="B Mitra" pitchFamily="2" charset="-78"/>
              </a:rPr>
              <a:t>ي</a:t>
            </a:r>
            <a:r>
              <a:rPr lang="fa-IR" sz="2800" b="1" dirty="0">
                <a:cs typeface="B Mitra" pitchFamily="2" charset="-78"/>
              </a:rPr>
              <a:t> کن</a:t>
            </a:r>
            <a:r>
              <a:rPr lang="ar-SA" sz="2800" b="1" dirty="0">
                <a:cs typeface="B Mitra" pitchFamily="2" charset="-78"/>
              </a:rPr>
              <a:t>ي</a:t>
            </a:r>
            <a:r>
              <a:rPr lang="fa-IR" sz="2800" b="1" dirty="0">
                <a:cs typeface="B Mitra" pitchFamily="2" charset="-78"/>
              </a:rPr>
              <a:t>م</a:t>
            </a:r>
            <a:endParaRPr lang="en-US" sz="2800" b="1" dirty="0">
              <a:cs typeface="B Mitra" pitchFamily="2" charset="-78"/>
            </a:endParaRPr>
          </a:p>
          <a:p>
            <a:pPr eaLnBrk="1" hangingPunct="1">
              <a:defRPr/>
            </a:pPr>
            <a:endParaRPr lang="fa-IR" sz="2800" dirty="0">
              <a:cs typeface="B Mitra" pitchFamily="2" charset="-78"/>
            </a:endParaRPr>
          </a:p>
          <a:p>
            <a:pPr marL="514350" indent="-514350" algn="r" rtl="1" eaLnBrk="1" hangingPunct="1">
              <a:buFont typeface="+mj-lt"/>
              <a:buAutoNum type="arabicPeriod"/>
              <a:defRPr/>
            </a:pPr>
            <a:r>
              <a:rPr lang="fa-IR" sz="2800" dirty="0">
                <a:cs typeface="B Mitra" pitchFamily="2" charset="-78"/>
              </a:rPr>
              <a:t>برنامه ای که به مردم ارائه می کنیم</a:t>
            </a:r>
            <a:r>
              <a:rPr lang="en-US" sz="2800" dirty="0">
                <a:cs typeface="B Mitra" pitchFamily="2" charset="-78"/>
              </a:rPr>
              <a:t>Program         </a:t>
            </a:r>
          </a:p>
          <a:p>
            <a:pPr marL="514350" indent="-514350" algn="r" rtl="1" eaLnBrk="1" hangingPunct="1">
              <a:buFont typeface="+mj-lt"/>
              <a:buAutoNum type="arabicPeriod"/>
              <a:defRPr/>
            </a:pPr>
            <a:r>
              <a:rPr lang="fa-IR" sz="2800" dirty="0">
                <a:cs typeface="B Mitra" pitchFamily="2" charset="-78"/>
              </a:rPr>
              <a:t>ارائه </a:t>
            </a:r>
            <a:r>
              <a:rPr lang="fa-IR" sz="2800" dirty="0" smtClean="0">
                <a:cs typeface="B Mitra" pitchFamily="2" charset="-78"/>
              </a:rPr>
              <a:t>خدمات                         </a:t>
            </a:r>
            <a:r>
              <a:rPr lang="en-US" sz="2800" dirty="0" smtClean="0">
                <a:cs typeface="B Mitra" pitchFamily="2" charset="-78"/>
              </a:rPr>
              <a:t>Service Delivery</a:t>
            </a:r>
            <a:r>
              <a:rPr lang="fa-IR" sz="2800" dirty="0" smtClean="0">
                <a:cs typeface="B Mitra" pitchFamily="2" charset="-78"/>
              </a:rPr>
              <a:t>     </a:t>
            </a:r>
            <a:r>
              <a:rPr lang="en-US" sz="2800" dirty="0" smtClean="0">
                <a:cs typeface="B Mitra" pitchFamily="2" charset="-78"/>
              </a:rPr>
              <a:t>  </a:t>
            </a:r>
            <a:r>
              <a:rPr lang="fa-IR" sz="2800" dirty="0" smtClean="0">
                <a:cs typeface="B Mitra" pitchFamily="2" charset="-78"/>
              </a:rPr>
              <a:t> </a:t>
            </a:r>
            <a:r>
              <a:rPr lang="en-US" sz="2800" dirty="0" smtClean="0">
                <a:cs typeface="B Mitra" pitchFamily="2" charset="-78"/>
              </a:rPr>
              <a:t>   </a:t>
            </a:r>
            <a:r>
              <a:rPr lang="fa-IR" sz="2800" dirty="0" smtClean="0">
                <a:cs typeface="B Mitra" pitchFamily="2" charset="-78"/>
              </a:rPr>
              <a:t>  </a:t>
            </a:r>
            <a:r>
              <a:rPr lang="en-US" sz="2800" dirty="0" smtClean="0">
                <a:cs typeface="B Mitra" pitchFamily="2" charset="-78"/>
              </a:rPr>
              <a:t>               </a:t>
            </a:r>
            <a:r>
              <a:rPr lang="fa-IR" sz="2800" dirty="0" smtClean="0">
                <a:cs typeface="B Mitra" pitchFamily="2" charset="-78"/>
              </a:rPr>
              <a:t>    </a:t>
            </a:r>
            <a:endParaRPr lang="en-US" sz="2800" dirty="0">
              <a:cs typeface="B Mitra" pitchFamily="2" charset="-78"/>
            </a:endParaRPr>
          </a:p>
          <a:p>
            <a:pPr marL="514350" indent="-514350" algn="r" rtl="1" eaLnBrk="1" hangingPunct="1">
              <a:buFont typeface="+mj-lt"/>
              <a:buAutoNum type="arabicPeriod"/>
              <a:defRPr/>
            </a:pPr>
            <a:r>
              <a:rPr lang="fa-IR" sz="2800" dirty="0">
                <a:cs typeface="B Mitra" pitchFamily="2" charset="-78"/>
              </a:rPr>
              <a:t>محصولات قابل لمس</a:t>
            </a:r>
            <a:r>
              <a:rPr lang="en-US" sz="2800" dirty="0">
                <a:cs typeface="B Mitra" pitchFamily="2" charset="-78"/>
              </a:rPr>
              <a:t>      </a:t>
            </a:r>
            <a:r>
              <a:rPr lang="fa-IR" sz="2800" dirty="0" smtClean="0">
                <a:cs typeface="B Mitra" pitchFamily="2" charset="-78"/>
              </a:rPr>
              <a:t>  </a:t>
            </a:r>
            <a:r>
              <a:rPr lang="en-US" sz="2800" dirty="0" smtClean="0">
                <a:cs typeface="B Mitra" pitchFamily="2" charset="-78"/>
              </a:rPr>
              <a:t>     </a:t>
            </a:r>
            <a:r>
              <a:rPr lang="fa-IR" sz="2800" dirty="0" smtClean="0">
                <a:cs typeface="B Mitra" pitchFamily="2" charset="-78"/>
              </a:rPr>
              <a:t> </a:t>
            </a:r>
            <a:r>
              <a:rPr lang="en-US" sz="2800" dirty="0">
                <a:cs typeface="B Mitra" pitchFamily="2" charset="-78"/>
              </a:rPr>
              <a:t>Tangible </a:t>
            </a:r>
            <a:r>
              <a:rPr lang="en-US" sz="2800" dirty="0" smtClean="0">
                <a:cs typeface="B Mitra" pitchFamily="2" charset="-78"/>
              </a:rPr>
              <a:t>Goods</a:t>
            </a:r>
            <a:r>
              <a:rPr lang="fa-IR" sz="2800" dirty="0" smtClean="0">
                <a:cs typeface="B Mitra" pitchFamily="2" charset="-78"/>
              </a:rPr>
              <a:t>  </a:t>
            </a:r>
            <a:r>
              <a:rPr lang="en-US" sz="2800" dirty="0" smtClean="0">
                <a:cs typeface="B Mitra" pitchFamily="2" charset="-78"/>
              </a:rPr>
              <a:t> </a:t>
            </a:r>
            <a:endParaRPr lang="en-US" sz="2800" dirty="0">
              <a:cs typeface="B Mitra" pitchFamily="2" charset="-78"/>
            </a:endParaRPr>
          </a:p>
          <a:p>
            <a:pPr marL="514350" indent="-514350" algn="r" rtl="1" eaLnBrk="1" hangingPunct="1">
              <a:buFont typeface="+mj-lt"/>
              <a:buAutoNum type="arabicPeriod"/>
              <a:defRPr/>
            </a:pPr>
            <a:r>
              <a:rPr lang="fa-IR" sz="2800" dirty="0">
                <a:cs typeface="B Mitra" pitchFamily="2" charset="-78"/>
              </a:rPr>
              <a:t>پیام (ارتباط اطلاعات) </a:t>
            </a:r>
            <a:r>
              <a:rPr lang="fa-IR" sz="2800" dirty="0" smtClean="0">
                <a:cs typeface="B Mitra" pitchFamily="2" charset="-78"/>
              </a:rPr>
              <a:t>                 </a:t>
            </a:r>
            <a:r>
              <a:rPr lang="en-US" sz="2800" dirty="0" smtClean="0">
                <a:cs typeface="B Mitra" pitchFamily="2" charset="-78"/>
              </a:rPr>
              <a:t>Messages      </a:t>
            </a:r>
            <a:r>
              <a:rPr lang="fa-IR" sz="2800" dirty="0" smtClean="0">
                <a:cs typeface="B Mitra" pitchFamily="2" charset="-78"/>
              </a:rPr>
              <a:t> </a:t>
            </a:r>
            <a:r>
              <a:rPr lang="en-US" sz="2800" dirty="0" smtClean="0">
                <a:cs typeface="B Mitra" pitchFamily="2" charset="-78"/>
              </a:rPr>
              <a:t>   </a:t>
            </a:r>
            <a:r>
              <a:rPr lang="fa-IR" sz="2800" dirty="0" smtClean="0">
                <a:cs typeface="B Mitra" pitchFamily="2" charset="-78"/>
              </a:rPr>
              <a:t>  </a:t>
            </a:r>
            <a:r>
              <a:rPr lang="en-US" sz="2800" dirty="0" smtClean="0">
                <a:cs typeface="B Mitra" pitchFamily="2" charset="-78"/>
              </a:rPr>
              <a:t>  </a:t>
            </a:r>
            <a:r>
              <a:rPr lang="fa-IR" sz="2800" dirty="0" smtClean="0">
                <a:cs typeface="B Mitra" pitchFamily="2" charset="-78"/>
              </a:rPr>
              <a:t> </a:t>
            </a:r>
            <a:r>
              <a:rPr lang="en-US" sz="2800" dirty="0" smtClean="0">
                <a:cs typeface="B Mitra" pitchFamily="2" charset="-78"/>
              </a:rPr>
              <a:t>       </a:t>
            </a:r>
            <a:endParaRPr lang="fa-IR" sz="2800" dirty="0">
              <a:cs typeface="B Mitra" pitchFamily="2" charset="-78"/>
            </a:endParaRPr>
          </a:p>
          <a:p>
            <a:pPr marL="514350" indent="-514350" algn="r" rtl="1" eaLnBrk="1" hangingPunct="1">
              <a:buFont typeface="+mj-lt"/>
              <a:buAutoNum type="arabicPeriod"/>
              <a:defRPr/>
            </a:pPr>
            <a:r>
              <a:rPr lang="fa-IR" sz="2800" dirty="0">
                <a:cs typeface="B Mitra" pitchFamily="2" charset="-78"/>
              </a:rPr>
              <a:t>رفتار</a:t>
            </a:r>
            <a:r>
              <a:rPr lang="en-US" sz="2800" dirty="0">
                <a:cs typeface="B Mitra" pitchFamily="2" charset="-78"/>
              </a:rPr>
              <a:t>              </a:t>
            </a:r>
            <a:r>
              <a:rPr lang="fa-IR" sz="2800" dirty="0" smtClean="0">
                <a:cs typeface="B Mitra" pitchFamily="2" charset="-78"/>
              </a:rPr>
              <a:t>       </a:t>
            </a:r>
            <a:r>
              <a:rPr lang="en-US" sz="2800" dirty="0" smtClean="0">
                <a:cs typeface="B Mitra" pitchFamily="2" charset="-78"/>
              </a:rPr>
              <a:t>                        </a:t>
            </a:r>
            <a:r>
              <a:rPr lang="fa-IR" sz="2800" dirty="0" smtClean="0">
                <a:cs typeface="B Mitra" pitchFamily="2" charset="-78"/>
              </a:rPr>
              <a:t> </a:t>
            </a:r>
            <a:r>
              <a:rPr lang="en-US" sz="2800" dirty="0" smtClean="0">
                <a:cs typeface="B Mitra" pitchFamily="2" charset="-78"/>
              </a:rPr>
              <a:t>   </a:t>
            </a:r>
            <a:r>
              <a:rPr lang="en-US" sz="2800" dirty="0">
                <a:cs typeface="B Mitra" pitchFamily="2" charset="-78"/>
              </a:rPr>
              <a:t>Behavior</a:t>
            </a:r>
            <a:r>
              <a:rPr lang="fa-IR" sz="2800" dirty="0">
                <a:cs typeface="B Mitra" pitchFamily="2" charset="-78"/>
              </a:rPr>
              <a:t> </a:t>
            </a:r>
            <a:endParaRPr lang="fa-IR" sz="2800" dirty="0" smtClean="0">
              <a:cs typeface="B Mitra" pitchFamily="2" charset="-78"/>
            </a:endParaRPr>
          </a:p>
          <a:p>
            <a:pPr algn="r" rtl="1" eaLnBrk="1" hangingPunct="1">
              <a:buNone/>
              <a:defRPr/>
            </a:pPr>
            <a:endParaRPr lang="en-US" sz="2800" dirty="0">
              <a:cs typeface="B Mitra" pitchFamily="2" charset="-78"/>
            </a:endParaRPr>
          </a:p>
          <a:p>
            <a:pPr algn="r" rtl="1" eaLnBrk="1" hangingPunct="1">
              <a:buFontTx/>
              <a:buChar char="•"/>
              <a:defRPr/>
            </a:pPr>
            <a:endParaRPr lang="en-US" sz="2800" dirty="0">
              <a:cs typeface="B Mitra"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611188" y="404813"/>
            <a:ext cx="7772400" cy="914400"/>
          </a:xfrm>
          <a:prstGeom prst="rect">
            <a:avLst/>
          </a:prstGeom>
          <a:noFill/>
          <a:ln w="9525">
            <a:noFill/>
            <a:miter lim="800000"/>
            <a:headEnd/>
            <a:tailEnd/>
          </a:ln>
          <a:effectLst/>
        </p:spPr>
        <p:txBody>
          <a:bodyPr anchor="ctr"/>
          <a:lstStyle/>
          <a:p>
            <a:pPr algn="ctr">
              <a:defRPr/>
            </a:pPr>
            <a:r>
              <a:rPr lang="fa-IR" sz="4000" dirty="0">
                <a:solidFill>
                  <a:schemeClr val="tx2"/>
                </a:solidFill>
                <a:effectLst>
                  <a:outerShdw blurRad="38100" dist="38100" dir="2700000" algn="tl">
                    <a:srgbClr val="000000"/>
                  </a:outerShdw>
                </a:effectLst>
                <a:cs typeface="B Nazanin" pitchFamily="2" charset="-78"/>
              </a:rPr>
              <a:t>مثال هایی از محصولات بازاریابی اجتماعی در حوزه سلامت</a:t>
            </a:r>
            <a:endParaRPr lang="en-US" sz="4000" dirty="0">
              <a:solidFill>
                <a:schemeClr val="tx2"/>
              </a:solidFill>
              <a:effectLst>
                <a:outerShdw blurRad="38100" dist="38100" dir="2700000" algn="tl">
                  <a:srgbClr val="000000"/>
                </a:outerShdw>
              </a:effectLst>
              <a:cs typeface="B Nazanin" pitchFamily="2" charset="-78"/>
            </a:endParaRPr>
          </a:p>
        </p:txBody>
      </p:sp>
      <p:sp>
        <p:nvSpPr>
          <p:cNvPr id="206851" name="Rectangle 3"/>
          <p:cNvSpPr>
            <a:spLocks noChangeArrowheads="1"/>
          </p:cNvSpPr>
          <p:nvPr/>
        </p:nvSpPr>
        <p:spPr bwMode="auto">
          <a:xfrm>
            <a:off x="395288" y="1844675"/>
            <a:ext cx="8404225" cy="3770313"/>
          </a:xfrm>
          <a:prstGeom prst="rect">
            <a:avLst/>
          </a:prstGeom>
          <a:noFill/>
          <a:ln w="9525">
            <a:noFill/>
            <a:miter lim="800000"/>
            <a:headEnd/>
            <a:tailEnd/>
          </a:ln>
          <a:effectLst/>
        </p:spPr>
        <p:txBody>
          <a:bodyPr/>
          <a:lstStyle/>
          <a:p>
            <a:pPr marL="395288" indent="-395288" algn="r" rtl="1">
              <a:spcBef>
                <a:spcPct val="100000"/>
              </a:spcBef>
              <a:buClr>
                <a:schemeClr val="hlink"/>
              </a:buClr>
              <a:buSzPct val="65000"/>
              <a:buFont typeface="Webdings" pitchFamily="18" charset="2"/>
              <a:buChar char="4"/>
              <a:defRPr/>
            </a:pPr>
            <a:r>
              <a:rPr lang="fa-IR" sz="3200" u="sng" dirty="0">
                <a:cs typeface="B Nazanin" pitchFamily="2" charset="-78"/>
              </a:rPr>
              <a:t>محصولات قابل لمس: </a:t>
            </a:r>
            <a:r>
              <a:rPr lang="fa-IR" sz="3200" dirty="0">
                <a:cs typeface="B Nazanin" pitchFamily="2" charset="-78"/>
              </a:rPr>
              <a:t>کاندوم، قرص های پیشگیری از بارداری، کمربند ایمنی، کرم ضدآفتاب</a:t>
            </a:r>
            <a:endParaRPr lang="en-US" sz="3200" dirty="0">
              <a:cs typeface="B Nazanin" pitchFamily="2" charset="-78"/>
            </a:endParaRPr>
          </a:p>
          <a:p>
            <a:pPr marL="395288" indent="-395288" algn="r" rtl="1">
              <a:spcBef>
                <a:spcPct val="100000"/>
              </a:spcBef>
              <a:buClr>
                <a:schemeClr val="hlink"/>
              </a:buClr>
              <a:buSzPct val="65000"/>
              <a:buFont typeface="Webdings" pitchFamily="18" charset="2"/>
              <a:buChar char="4"/>
              <a:defRPr/>
            </a:pPr>
            <a:r>
              <a:rPr lang="fa-IR" sz="3200" u="sng" dirty="0">
                <a:cs typeface="B Nazanin" pitchFamily="2" charset="-78"/>
              </a:rPr>
              <a:t>ارائه خدمات :</a:t>
            </a:r>
            <a:r>
              <a:rPr lang="fa-IR" sz="3200" dirty="0">
                <a:cs typeface="B Nazanin" pitchFamily="2" charset="-78"/>
              </a:rPr>
              <a:t> ماموگرافی، پاپ اسمیر</a:t>
            </a:r>
          </a:p>
          <a:p>
            <a:pPr marL="395288" indent="-395288" algn="r" rtl="1">
              <a:spcBef>
                <a:spcPct val="100000"/>
              </a:spcBef>
              <a:buClr>
                <a:schemeClr val="hlink"/>
              </a:buClr>
              <a:buSzPct val="65000"/>
              <a:buFont typeface="Webdings" pitchFamily="18" charset="2"/>
              <a:buChar char="4"/>
              <a:defRPr/>
            </a:pPr>
            <a:r>
              <a:rPr lang="fa-IR" sz="3200" u="sng" dirty="0">
                <a:cs typeface="B Nazanin" pitchFamily="2" charset="-78"/>
              </a:rPr>
              <a:t>برنامه رفتار</a:t>
            </a:r>
            <a:r>
              <a:rPr lang="fa-IR" sz="3200" dirty="0">
                <a:cs typeface="B Nazanin" pitchFamily="2" charset="-78"/>
              </a:rPr>
              <a:t>ی:خوردن روزانه 5 نوبت میوه، حداقل 30 دقیقه در روز ورزش کردن، پرهیز از روابط جنسی غیرایمن، ترک سیگاریا مواد مخدر</a:t>
            </a:r>
            <a:r>
              <a:rPr lang="en-US" sz="3200" dirty="0">
                <a:cs typeface="B Nazanin" pitchFamily="2" charset="-78"/>
              </a:rPr>
              <a:t> </a:t>
            </a:r>
            <a:br>
              <a:rPr lang="en-US" sz="3200" dirty="0">
                <a:cs typeface="B Nazanin" pitchFamily="2" charset="-78"/>
              </a:rPr>
            </a:br>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6850"/>
                                        </p:tgtEl>
                                        <p:attrNameLst>
                                          <p:attrName>style.visibility</p:attrName>
                                        </p:attrNameLst>
                                      </p:cBhvr>
                                      <p:to>
                                        <p:strVal val="visible"/>
                                      </p:to>
                                    </p:set>
                                    <p:anim calcmode="lin" valueType="num">
                                      <p:cBhvr additive="base">
                                        <p:cTn id="7" dur="1000" fill="hold"/>
                                        <p:tgtEl>
                                          <p:spTgt spid="206850"/>
                                        </p:tgtEl>
                                        <p:attrNameLst>
                                          <p:attrName>ppt_x</p:attrName>
                                        </p:attrNameLst>
                                      </p:cBhvr>
                                      <p:tavLst>
                                        <p:tav tm="0">
                                          <p:val>
                                            <p:strVal val="#ppt_x"/>
                                          </p:val>
                                        </p:tav>
                                        <p:tav tm="100000">
                                          <p:val>
                                            <p:strVal val="#ppt_x"/>
                                          </p:val>
                                        </p:tav>
                                      </p:tavLst>
                                    </p:anim>
                                    <p:anim calcmode="lin" valueType="num">
                                      <p:cBhvr additive="base">
                                        <p:cTn id="8" dur="1000" fill="hold"/>
                                        <p:tgtEl>
                                          <p:spTgt spid="2068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6851"/>
                                        </p:tgtEl>
                                        <p:attrNameLst>
                                          <p:attrName>style.visibility</p:attrName>
                                        </p:attrNameLst>
                                      </p:cBhvr>
                                      <p:to>
                                        <p:strVal val="visible"/>
                                      </p:to>
                                    </p:set>
                                    <p:anim calcmode="lin" valueType="num">
                                      <p:cBhvr additive="base">
                                        <p:cTn id="13" dur="1000" fill="hold"/>
                                        <p:tgtEl>
                                          <p:spTgt spid="206851"/>
                                        </p:tgtEl>
                                        <p:attrNameLst>
                                          <p:attrName>ppt_x</p:attrName>
                                        </p:attrNameLst>
                                      </p:cBhvr>
                                      <p:tavLst>
                                        <p:tav tm="0">
                                          <p:val>
                                            <p:strVal val="#ppt_x"/>
                                          </p:val>
                                        </p:tav>
                                        <p:tav tm="100000">
                                          <p:val>
                                            <p:strVal val="#ppt_x"/>
                                          </p:val>
                                        </p:tav>
                                      </p:tavLst>
                                    </p:anim>
                                    <p:anim calcmode="lin" valueType="num">
                                      <p:cBhvr additive="base">
                                        <p:cTn id="14" dur="1000" fill="hold"/>
                                        <p:tgtEl>
                                          <p:spTgt spid="2068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p:bldP spid="20685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395288" y="765175"/>
            <a:ext cx="8229600" cy="1371600"/>
          </a:xfrm>
        </p:spPr>
        <p:txBody>
          <a:bodyPr>
            <a:normAutofit fontScale="90000"/>
          </a:bodyPr>
          <a:lstStyle/>
          <a:p>
            <a:pPr eaLnBrk="1" hangingPunct="1">
              <a:defRPr/>
            </a:pPr>
            <a:r>
              <a:rPr lang="en-GB" sz="4000" dirty="0">
                <a:solidFill>
                  <a:schemeClr val="tx1"/>
                </a:solidFill>
                <a:cs typeface="B Mitra" pitchFamily="2" charset="-78"/>
              </a:rPr>
              <a:t>P’s</a:t>
            </a:r>
            <a:r>
              <a:rPr lang="en-US" sz="4000" dirty="0">
                <a:solidFill>
                  <a:schemeClr val="tx1"/>
                </a:solidFill>
                <a:cs typeface="B Mitra" pitchFamily="2" charset="-78"/>
              </a:rPr>
              <a:t> of the Social Marketing</a:t>
            </a:r>
            <a:r>
              <a:rPr lang="fa-IR" sz="4000" dirty="0">
                <a:solidFill>
                  <a:schemeClr val="tx1"/>
                </a:solidFill>
                <a:cs typeface="B Mitra" pitchFamily="2" charset="-78"/>
              </a:rPr>
              <a:t/>
            </a:r>
            <a:br>
              <a:rPr lang="fa-IR" sz="4000" dirty="0">
                <a:solidFill>
                  <a:schemeClr val="tx1"/>
                </a:solidFill>
                <a:cs typeface="B Mitra" pitchFamily="2" charset="-78"/>
              </a:rPr>
            </a:br>
            <a:r>
              <a:rPr lang="fa-IR" dirty="0">
                <a:solidFill>
                  <a:srgbClr val="FFFF00"/>
                </a:solidFill>
                <a:cs typeface="B Mitra" pitchFamily="2" charset="-78"/>
              </a:rPr>
              <a:t> </a:t>
            </a:r>
            <a:r>
              <a:rPr lang="en-US" dirty="0">
                <a:solidFill>
                  <a:srgbClr val="FFFF00"/>
                </a:solidFill>
                <a:latin typeface="Arial" charset="0"/>
                <a:cs typeface="B Mitra" pitchFamily="2" charset="-78"/>
              </a:rPr>
              <a:t>Price</a:t>
            </a:r>
            <a:r>
              <a:rPr lang="en-US" sz="2800" dirty="0">
                <a:solidFill>
                  <a:schemeClr val="tx1"/>
                </a:solidFill>
                <a:latin typeface="Arial" charset="0"/>
                <a:cs typeface="B Mitra" pitchFamily="2" charset="-78"/>
              </a:rPr>
              <a:t/>
            </a:r>
            <a:br>
              <a:rPr lang="en-US" sz="2800" dirty="0">
                <a:solidFill>
                  <a:schemeClr val="tx1"/>
                </a:solidFill>
                <a:latin typeface="Arial" charset="0"/>
                <a:cs typeface="B Mitra" pitchFamily="2" charset="-78"/>
              </a:rPr>
            </a:br>
            <a:r>
              <a:rPr lang="fa-IR" sz="3200" dirty="0">
                <a:solidFill>
                  <a:schemeClr val="tx1"/>
                </a:solidFill>
                <a:latin typeface="Arial" charset="0"/>
                <a:cs typeface="B Mitra" pitchFamily="2" charset="-78"/>
              </a:rPr>
              <a:t>هز</a:t>
            </a:r>
            <a:r>
              <a:rPr lang="ar-SA" sz="3200" dirty="0">
                <a:solidFill>
                  <a:schemeClr val="tx1"/>
                </a:solidFill>
                <a:latin typeface="Arial" charset="0"/>
                <a:cs typeface="B Mitra" pitchFamily="2" charset="-78"/>
              </a:rPr>
              <a:t>ي</a:t>
            </a:r>
            <a:r>
              <a:rPr lang="fa-IR" sz="3200" dirty="0">
                <a:solidFill>
                  <a:schemeClr val="tx1"/>
                </a:solidFill>
                <a:latin typeface="Arial" charset="0"/>
                <a:cs typeface="B Mitra" pitchFamily="2" charset="-78"/>
              </a:rPr>
              <a:t>نه ا</a:t>
            </a:r>
            <a:r>
              <a:rPr lang="ar-SA" sz="3200" dirty="0">
                <a:solidFill>
                  <a:schemeClr val="tx1"/>
                </a:solidFill>
                <a:latin typeface="Arial" charset="0"/>
                <a:cs typeface="B Mitra" pitchFamily="2" charset="-78"/>
              </a:rPr>
              <a:t>ي</a:t>
            </a:r>
            <a:r>
              <a:rPr lang="fa-IR" sz="3200" dirty="0">
                <a:solidFill>
                  <a:schemeClr val="tx1"/>
                </a:solidFill>
                <a:latin typeface="Arial" charset="0"/>
                <a:cs typeface="B Mitra" pitchFamily="2" charset="-78"/>
              </a:rPr>
              <a:t> که برا</a:t>
            </a:r>
            <a:r>
              <a:rPr lang="ar-SA" sz="3200" dirty="0">
                <a:solidFill>
                  <a:schemeClr val="tx1"/>
                </a:solidFill>
                <a:latin typeface="Arial" charset="0"/>
                <a:cs typeface="B Mitra" pitchFamily="2" charset="-78"/>
              </a:rPr>
              <a:t>ي</a:t>
            </a:r>
            <a:r>
              <a:rPr lang="fa-IR" sz="3200" dirty="0">
                <a:solidFill>
                  <a:schemeClr val="tx1"/>
                </a:solidFill>
                <a:latin typeface="Arial" charset="0"/>
                <a:cs typeface="B Mitra" pitchFamily="2" charset="-78"/>
              </a:rPr>
              <a:t> گرفتن محصول صرف م</a:t>
            </a:r>
            <a:r>
              <a:rPr lang="ar-SA" sz="3200" dirty="0">
                <a:solidFill>
                  <a:schemeClr val="tx1"/>
                </a:solidFill>
                <a:latin typeface="Arial" charset="0"/>
                <a:cs typeface="B Mitra" pitchFamily="2" charset="-78"/>
              </a:rPr>
              <a:t>ي</a:t>
            </a:r>
            <a:r>
              <a:rPr lang="fa-IR" sz="3200" dirty="0">
                <a:solidFill>
                  <a:schemeClr val="tx1"/>
                </a:solidFill>
                <a:latin typeface="Arial" charset="0"/>
                <a:cs typeface="B Mitra" pitchFamily="2" charset="-78"/>
              </a:rPr>
              <a:t> کن</a:t>
            </a:r>
            <a:r>
              <a:rPr lang="ar-SA" sz="3200" dirty="0">
                <a:solidFill>
                  <a:schemeClr val="tx1"/>
                </a:solidFill>
                <a:latin typeface="Arial" charset="0"/>
                <a:cs typeface="B Mitra" pitchFamily="2" charset="-78"/>
              </a:rPr>
              <a:t>ي</a:t>
            </a:r>
            <a:r>
              <a:rPr lang="fa-IR" sz="3200" dirty="0">
                <a:solidFill>
                  <a:schemeClr val="tx1"/>
                </a:solidFill>
                <a:latin typeface="Arial" charset="0"/>
                <a:cs typeface="B Mitra" pitchFamily="2" charset="-78"/>
              </a:rPr>
              <a:t>م</a:t>
            </a:r>
            <a:endParaRPr lang="en-US" sz="3200" dirty="0">
              <a:solidFill>
                <a:schemeClr val="tx1"/>
              </a:solidFill>
              <a:latin typeface="Arial" charset="0"/>
              <a:cs typeface="B Mitra" pitchFamily="2" charset="-78"/>
            </a:endParaRPr>
          </a:p>
        </p:txBody>
      </p:sp>
      <p:sp>
        <p:nvSpPr>
          <p:cNvPr id="208899" name="Rectangle 3"/>
          <p:cNvSpPr>
            <a:spLocks noGrp="1" noChangeArrowheads="1"/>
          </p:cNvSpPr>
          <p:nvPr>
            <p:ph type="body" idx="1"/>
          </p:nvPr>
        </p:nvSpPr>
        <p:spPr>
          <a:xfrm>
            <a:off x="468313" y="2492375"/>
            <a:ext cx="8229600" cy="3816945"/>
          </a:xfrm>
        </p:spPr>
        <p:txBody>
          <a:bodyPr/>
          <a:lstStyle/>
          <a:p>
            <a:pPr algn="ctr" rtl="1" eaLnBrk="1" hangingPunct="1">
              <a:lnSpc>
                <a:spcPct val="90000"/>
              </a:lnSpc>
              <a:buFont typeface="Wingdings" pitchFamily="2" charset="2"/>
              <a:buNone/>
              <a:defRPr/>
            </a:pPr>
            <a:endParaRPr lang="fa-IR" sz="3600" dirty="0">
              <a:latin typeface="Arial" charset="0"/>
              <a:cs typeface="B Mitra" pitchFamily="2" charset="-78"/>
            </a:endParaRPr>
          </a:p>
          <a:p>
            <a:pPr algn="r" rtl="1" eaLnBrk="1" hangingPunct="1">
              <a:lnSpc>
                <a:spcPct val="90000"/>
              </a:lnSpc>
              <a:buFontTx/>
              <a:buChar char="•"/>
              <a:defRPr/>
            </a:pPr>
            <a:r>
              <a:rPr lang="fa-IR" sz="3600" dirty="0">
                <a:latin typeface="Arial" charset="0"/>
                <a:cs typeface="B Mitra" pitchFamily="2" charset="-78"/>
              </a:rPr>
              <a:t>پول</a:t>
            </a:r>
            <a:endParaRPr lang="en-US" sz="3600" dirty="0">
              <a:latin typeface="Arial" charset="0"/>
              <a:cs typeface="B Mitra" pitchFamily="2" charset="-78"/>
            </a:endParaRPr>
          </a:p>
          <a:p>
            <a:pPr algn="r" rtl="1" eaLnBrk="1" hangingPunct="1">
              <a:lnSpc>
                <a:spcPct val="90000"/>
              </a:lnSpc>
              <a:buFontTx/>
              <a:buChar char="•"/>
              <a:defRPr/>
            </a:pPr>
            <a:r>
              <a:rPr lang="fa-IR" sz="3600" dirty="0">
                <a:latin typeface="Arial" charset="0"/>
                <a:cs typeface="B Mitra" pitchFamily="2" charset="-78"/>
              </a:rPr>
              <a:t>وقت و زمان</a:t>
            </a:r>
            <a:endParaRPr lang="en-US" sz="3600" dirty="0">
              <a:latin typeface="Arial" charset="0"/>
              <a:cs typeface="B Mitra" pitchFamily="2" charset="-78"/>
            </a:endParaRPr>
          </a:p>
          <a:p>
            <a:pPr algn="r" rtl="1" eaLnBrk="1" hangingPunct="1">
              <a:lnSpc>
                <a:spcPct val="90000"/>
              </a:lnSpc>
              <a:buFontTx/>
              <a:buChar char="•"/>
              <a:defRPr/>
            </a:pPr>
            <a:r>
              <a:rPr lang="fa-IR" sz="3600" dirty="0">
                <a:latin typeface="Arial" charset="0"/>
                <a:cs typeface="B Mitra" pitchFamily="2" charset="-78"/>
              </a:rPr>
              <a:t>از دست دادن لذت</a:t>
            </a:r>
            <a:endParaRPr lang="en-US" sz="3600" dirty="0">
              <a:latin typeface="Arial" charset="0"/>
              <a:cs typeface="B Mitra" pitchFamily="2" charset="-78"/>
            </a:endParaRPr>
          </a:p>
          <a:p>
            <a:pPr algn="r" rtl="1" eaLnBrk="1" hangingPunct="1">
              <a:lnSpc>
                <a:spcPct val="90000"/>
              </a:lnSpc>
              <a:buFontTx/>
              <a:buChar char="•"/>
              <a:defRPr/>
            </a:pPr>
            <a:r>
              <a:rPr lang="fa-IR" sz="3600" dirty="0">
                <a:latin typeface="Arial" charset="0"/>
                <a:cs typeface="B Mitra" pitchFamily="2" charset="-78"/>
              </a:rPr>
              <a:t>از دست دادن اعتماد به نفس</a:t>
            </a:r>
            <a:endParaRPr lang="en-US" sz="3600" dirty="0">
              <a:latin typeface="Arial" charset="0"/>
              <a:cs typeface="B Mitra" pitchFamily="2" charset="-78"/>
            </a:endParaRPr>
          </a:p>
          <a:p>
            <a:pPr algn="r" rtl="1" eaLnBrk="1" hangingPunct="1">
              <a:lnSpc>
                <a:spcPct val="90000"/>
              </a:lnSpc>
              <a:buFontTx/>
              <a:buChar char="•"/>
              <a:defRPr/>
            </a:pPr>
            <a:r>
              <a:rPr lang="fa-IR" sz="3600" dirty="0">
                <a:latin typeface="Arial" charset="0"/>
                <a:cs typeface="B Mitra" pitchFamily="2" charset="-78"/>
              </a:rPr>
              <a:t>نگرانی و تشویش خاطر</a:t>
            </a:r>
            <a:endParaRPr lang="en-US" sz="3600" dirty="0">
              <a:latin typeface="Arial" charset="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8898"/>
                                        </p:tgtEl>
                                        <p:attrNameLst>
                                          <p:attrName>style.visibility</p:attrName>
                                        </p:attrNameLst>
                                      </p:cBhvr>
                                      <p:to>
                                        <p:strVal val="visible"/>
                                      </p:to>
                                    </p:set>
                                    <p:anim calcmode="lin" valueType="num">
                                      <p:cBhvr additive="base">
                                        <p:cTn id="7" dur="1000" fill="hold"/>
                                        <p:tgtEl>
                                          <p:spTgt spid="208898"/>
                                        </p:tgtEl>
                                        <p:attrNameLst>
                                          <p:attrName>ppt_x</p:attrName>
                                        </p:attrNameLst>
                                      </p:cBhvr>
                                      <p:tavLst>
                                        <p:tav tm="0">
                                          <p:val>
                                            <p:strVal val="#ppt_x"/>
                                          </p:val>
                                        </p:tav>
                                        <p:tav tm="100000">
                                          <p:val>
                                            <p:strVal val="#ppt_x"/>
                                          </p:val>
                                        </p:tav>
                                      </p:tavLst>
                                    </p:anim>
                                    <p:anim calcmode="lin" valueType="num">
                                      <p:cBhvr additive="base">
                                        <p:cTn id="8" dur="1000" fill="hold"/>
                                        <p:tgtEl>
                                          <p:spTgt spid="2088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8899">
                                            <p:txEl>
                                              <p:pRg st="1" end="1"/>
                                            </p:txEl>
                                          </p:spTgt>
                                        </p:tgtEl>
                                        <p:attrNameLst>
                                          <p:attrName>style.visibility</p:attrName>
                                        </p:attrNameLst>
                                      </p:cBhvr>
                                      <p:to>
                                        <p:strVal val="visible"/>
                                      </p:to>
                                    </p:set>
                                    <p:anim calcmode="lin" valueType="num">
                                      <p:cBhvr additive="base">
                                        <p:cTn id="13" dur="1000" fill="hold"/>
                                        <p:tgtEl>
                                          <p:spTgt spid="208899">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088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8899">
                                            <p:txEl>
                                              <p:pRg st="2" end="2"/>
                                            </p:txEl>
                                          </p:spTgt>
                                        </p:tgtEl>
                                        <p:attrNameLst>
                                          <p:attrName>style.visibility</p:attrName>
                                        </p:attrNameLst>
                                      </p:cBhvr>
                                      <p:to>
                                        <p:strVal val="visible"/>
                                      </p:to>
                                    </p:set>
                                    <p:anim calcmode="lin" valueType="num">
                                      <p:cBhvr additive="base">
                                        <p:cTn id="19" dur="1000" fill="hold"/>
                                        <p:tgtEl>
                                          <p:spTgt spid="208899">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088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8899">
                                            <p:txEl>
                                              <p:pRg st="3" end="3"/>
                                            </p:txEl>
                                          </p:spTgt>
                                        </p:tgtEl>
                                        <p:attrNameLst>
                                          <p:attrName>style.visibility</p:attrName>
                                        </p:attrNameLst>
                                      </p:cBhvr>
                                      <p:to>
                                        <p:strVal val="visible"/>
                                      </p:to>
                                    </p:set>
                                    <p:anim calcmode="lin" valueType="num">
                                      <p:cBhvr additive="base">
                                        <p:cTn id="25" dur="1000" fill="hold"/>
                                        <p:tgtEl>
                                          <p:spTgt spid="208899">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088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8899">
                                            <p:txEl>
                                              <p:pRg st="4" end="4"/>
                                            </p:txEl>
                                          </p:spTgt>
                                        </p:tgtEl>
                                        <p:attrNameLst>
                                          <p:attrName>style.visibility</p:attrName>
                                        </p:attrNameLst>
                                      </p:cBhvr>
                                      <p:to>
                                        <p:strVal val="visible"/>
                                      </p:to>
                                    </p:set>
                                    <p:anim calcmode="lin" valueType="num">
                                      <p:cBhvr additive="base">
                                        <p:cTn id="31" dur="1000" fill="hold"/>
                                        <p:tgtEl>
                                          <p:spTgt spid="208899">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088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8899">
                                            <p:txEl>
                                              <p:pRg st="5" end="5"/>
                                            </p:txEl>
                                          </p:spTgt>
                                        </p:tgtEl>
                                        <p:attrNameLst>
                                          <p:attrName>style.visibility</p:attrName>
                                        </p:attrNameLst>
                                      </p:cBhvr>
                                      <p:to>
                                        <p:strVal val="visible"/>
                                      </p:to>
                                    </p:set>
                                    <p:anim calcmode="lin" valueType="num">
                                      <p:cBhvr additive="base">
                                        <p:cTn id="37" dur="1000" fill="hold"/>
                                        <p:tgtEl>
                                          <p:spTgt spid="208899">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088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8" grpId="0"/>
      <p:bldP spid="2088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914400" y="274638"/>
            <a:ext cx="7772400" cy="715962"/>
          </a:xfrm>
        </p:spPr>
        <p:txBody>
          <a:bodyPr>
            <a:normAutofit fontScale="90000"/>
          </a:bodyPr>
          <a:lstStyle/>
          <a:p>
            <a:pPr algn="ctr" rtl="1"/>
            <a:r>
              <a:rPr lang="fa-IR" dirty="0" smtClean="0">
                <a:cs typeface="B Homa" pitchFamily="2" charset="-78"/>
              </a:rPr>
              <a:t>خدمات پیشگیری (</a:t>
            </a:r>
            <a:r>
              <a:rPr lang="en-US" dirty="0" smtClean="0">
                <a:cs typeface="B Homa" pitchFamily="2" charset="-78"/>
              </a:rPr>
              <a:t>Preventive care</a:t>
            </a:r>
            <a:r>
              <a:rPr lang="fa-IR" dirty="0" smtClean="0">
                <a:cs typeface="B Homa" pitchFamily="2" charset="-78"/>
              </a:rPr>
              <a:t>)</a:t>
            </a:r>
          </a:p>
        </p:txBody>
      </p:sp>
      <p:graphicFrame>
        <p:nvGraphicFramePr>
          <p:cNvPr id="4" name="Content Placeholder 3"/>
          <p:cNvGraphicFramePr>
            <a:graphicFrameLocks noGrp="1"/>
          </p:cNvGraphicFramePr>
          <p:nvPr>
            <p:ph sz="quarter" idx="1"/>
          </p:nvPr>
        </p:nvGraphicFramePr>
        <p:xfrm>
          <a:off x="152400" y="1219200"/>
          <a:ext cx="8991600" cy="167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Down Arrow 10"/>
          <p:cNvSpPr/>
          <p:nvPr/>
        </p:nvSpPr>
        <p:spPr>
          <a:xfrm>
            <a:off x="1828800" y="914400"/>
            <a:ext cx="838200" cy="7493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12" name="Rectangle 11"/>
          <p:cNvSpPr/>
          <p:nvPr/>
        </p:nvSpPr>
        <p:spPr>
          <a:xfrm>
            <a:off x="2895600" y="2971800"/>
            <a:ext cx="4191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sz="2400" dirty="0"/>
              <a:t>Preventive care</a:t>
            </a:r>
            <a:endParaRPr lang="fa-IR" sz="2400" dirty="0"/>
          </a:p>
        </p:txBody>
      </p:sp>
      <p:sp>
        <p:nvSpPr>
          <p:cNvPr id="29702" name="TextBox 12"/>
          <p:cNvSpPr txBox="1">
            <a:spLocks noChangeArrowheads="1"/>
          </p:cNvSpPr>
          <p:nvPr/>
        </p:nvSpPr>
        <p:spPr bwMode="auto">
          <a:xfrm>
            <a:off x="304800" y="3276600"/>
            <a:ext cx="2057400" cy="369888"/>
          </a:xfrm>
          <a:prstGeom prst="rect">
            <a:avLst/>
          </a:prstGeom>
          <a:noFill/>
          <a:ln w="9525">
            <a:noFill/>
            <a:miter lim="800000"/>
            <a:headEnd/>
            <a:tailEnd/>
          </a:ln>
        </p:spPr>
        <p:txBody>
          <a:bodyPr>
            <a:spAutoFit/>
          </a:bodyPr>
          <a:lstStyle/>
          <a:p>
            <a:r>
              <a:rPr lang="en-US"/>
              <a:t>Individual level</a:t>
            </a:r>
            <a:endParaRPr lang="fa-IR"/>
          </a:p>
        </p:txBody>
      </p:sp>
      <p:pic>
        <p:nvPicPr>
          <p:cNvPr id="29703" name="Picture 7" descr="C:\Program Files\Microsoft Office\MEDIA\CAGCAT10\j0302953.jpg"/>
          <p:cNvPicPr>
            <a:picLocks noChangeAspect="1" noChangeArrowheads="1"/>
          </p:cNvPicPr>
          <p:nvPr/>
        </p:nvPicPr>
        <p:blipFill>
          <a:blip r:embed="rId7" cstate="print"/>
          <a:srcRect/>
          <a:stretch>
            <a:fillRect/>
          </a:stretch>
        </p:blipFill>
        <p:spPr bwMode="auto">
          <a:xfrm>
            <a:off x="1219200" y="2667000"/>
            <a:ext cx="466725" cy="654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684213" y="620713"/>
            <a:ext cx="7772400" cy="914400"/>
          </a:xfrm>
          <a:prstGeom prst="rect">
            <a:avLst/>
          </a:prstGeom>
          <a:noFill/>
          <a:ln w="9525">
            <a:noFill/>
            <a:miter lim="800000"/>
            <a:headEnd/>
            <a:tailEnd/>
          </a:ln>
          <a:effectLst/>
        </p:spPr>
        <p:txBody>
          <a:bodyPr anchor="ctr"/>
          <a:lstStyle/>
          <a:p>
            <a:pPr algn="ctr">
              <a:defRPr/>
            </a:pPr>
            <a:r>
              <a:rPr lang="en-US" sz="4400" dirty="0">
                <a:solidFill>
                  <a:schemeClr val="tx2"/>
                </a:solidFill>
                <a:effectLst>
                  <a:outerShdw blurRad="38100" dist="38100" dir="2700000" algn="tl">
                    <a:srgbClr val="000000"/>
                  </a:outerShdw>
                </a:effectLst>
                <a:cs typeface="B Nazanin" pitchFamily="2" charset="-78"/>
              </a:rPr>
              <a:t>The Price</a:t>
            </a:r>
            <a:r>
              <a:rPr lang="fa-IR" sz="4400" dirty="0">
                <a:solidFill>
                  <a:schemeClr val="tx2"/>
                </a:solidFill>
                <a:effectLst>
                  <a:outerShdw blurRad="38100" dist="38100" dir="2700000" algn="tl">
                    <a:srgbClr val="000000"/>
                  </a:outerShdw>
                </a:effectLst>
                <a:cs typeface="B Nazanin" pitchFamily="2" charset="-78"/>
              </a:rPr>
              <a:t/>
            </a:r>
            <a:br>
              <a:rPr lang="fa-IR" sz="4400" dirty="0">
                <a:solidFill>
                  <a:schemeClr val="tx2"/>
                </a:solidFill>
                <a:effectLst>
                  <a:outerShdw blurRad="38100" dist="38100" dir="2700000" algn="tl">
                    <a:srgbClr val="000000"/>
                  </a:outerShdw>
                </a:effectLst>
                <a:cs typeface="B Nazanin" pitchFamily="2" charset="-78"/>
              </a:rPr>
            </a:br>
            <a:r>
              <a:rPr lang="fa-IR" sz="4400" dirty="0">
                <a:solidFill>
                  <a:schemeClr val="tx2"/>
                </a:solidFill>
                <a:effectLst>
                  <a:outerShdw blurRad="38100" dist="38100" dir="2700000" algn="tl">
                    <a:srgbClr val="000000"/>
                  </a:outerShdw>
                </a:effectLst>
                <a:cs typeface="B Nazanin" pitchFamily="2" charset="-78"/>
              </a:rPr>
              <a:t>قیمت</a:t>
            </a:r>
            <a:endParaRPr lang="en-US" sz="4400" dirty="0">
              <a:solidFill>
                <a:schemeClr val="tx2"/>
              </a:solidFill>
              <a:effectLst>
                <a:outerShdw blurRad="38100" dist="38100" dir="2700000" algn="tl">
                  <a:srgbClr val="000000"/>
                </a:outerShdw>
              </a:effectLst>
              <a:cs typeface="B Nazanin" pitchFamily="2" charset="-78"/>
            </a:endParaRPr>
          </a:p>
        </p:txBody>
      </p:sp>
      <p:sp>
        <p:nvSpPr>
          <p:cNvPr id="210947" name="Rectangle 3"/>
          <p:cNvSpPr>
            <a:spLocks noChangeArrowheads="1"/>
          </p:cNvSpPr>
          <p:nvPr/>
        </p:nvSpPr>
        <p:spPr bwMode="auto">
          <a:xfrm>
            <a:off x="611188" y="2133600"/>
            <a:ext cx="8023225" cy="3770313"/>
          </a:xfrm>
          <a:prstGeom prst="rect">
            <a:avLst/>
          </a:prstGeom>
          <a:noFill/>
          <a:ln w="9525">
            <a:noFill/>
            <a:miter lim="800000"/>
            <a:headEnd/>
            <a:tailEnd/>
          </a:ln>
          <a:effectLst/>
        </p:spPr>
        <p:txBody>
          <a:bodyPr/>
          <a:lstStyle/>
          <a:p>
            <a:pPr marL="395288" indent="-395288" algn="r" rtl="1">
              <a:spcBef>
                <a:spcPct val="100000"/>
              </a:spcBef>
              <a:buClr>
                <a:schemeClr val="hlink"/>
              </a:buClr>
              <a:buSzPct val="65000"/>
              <a:defRPr/>
            </a:pPr>
            <a:r>
              <a:rPr lang="fa-IR" sz="3200" dirty="0">
                <a:effectLst>
                  <a:outerShdw blurRad="38100" dist="38100" dir="2700000" algn="tl">
                    <a:srgbClr val="000000"/>
                  </a:outerShdw>
                </a:effectLst>
                <a:latin typeface="Arial" charset="0"/>
                <a:cs typeface="B Nazanin" pitchFamily="2" charset="-78"/>
              </a:rPr>
              <a:t>در برنامه ریزی در حوزه سلامت باید همواره از خود بپرس</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م: چگونه م</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توان ق</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مت محصول را کاهش داد و ارزش آن را بالا برد؟</a:t>
            </a:r>
            <a:endParaRPr lang="en-US" sz="3200" dirty="0">
              <a:effectLst>
                <a:outerShdw blurRad="38100" dist="38100" dir="2700000" algn="tl">
                  <a:srgbClr val="000000"/>
                </a:outerShdw>
              </a:effectLst>
              <a:latin typeface="Arial" charset="0"/>
              <a:cs typeface="B Nazanin" pitchFamily="2" charset="-78"/>
            </a:endParaRPr>
          </a:p>
          <a:p>
            <a:pPr marL="395288" indent="-395288" algn="r" rtl="1">
              <a:spcBef>
                <a:spcPct val="100000"/>
              </a:spcBef>
              <a:buClr>
                <a:schemeClr val="hlink"/>
              </a:buClr>
              <a:buSzPct val="65000"/>
              <a:defRPr/>
            </a:pPr>
            <a:r>
              <a:rPr lang="fa-IR" sz="3200" dirty="0">
                <a:effectLst>
                  <a:outerShdw blurRad="38100" dist="38100" dir="2700000" algn="tl">
                    <a:srgbClr val="000000"/>
                  </a:outerShdw>
                </a:effectLst>
                <a:latin typeface="Arial" charset="0"/>
                <a:cs typeface="B Nazanin" pitchFamily="2" charset="-78"/>
              </a:rPr>
              <a:t>برنامه ریزان معمولا ب</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ش از آنچه که فکر م</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کنند، قادرند بر رو</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ق</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مت محصول خود کنترل داشته باشند.</a:t>
            </a:r>
            <a:endParaRPr lang="en-US" sz="3200" i="1" dirty="0">
              <a:effectLst>
                <a:outerShdw blurRad="38100" dist="38100" dir="2700000" algn="tl">
                  <a:srgbClr val="000000"/>
                </a:outerShdw>
              </a:effectLst>
              <a:latin typeface="Arial" charset="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0947"/>
                                        </p:tgtEl>
                                        <p:attrNameLst>
                                          <p:attrName>style.visibility</p:attrName>
                                        </p:attrNameLst>
                                      </p:cBhvr>
                                      <p:to>
                                        <p:strVal val="visible"/>
                                      </p:to>
                                    </p:set>
                                    <p:anim calcmode="lin" valueType="num">
                                      <p:cBhvr additive="base">
                                        <p:cTn id="7" dur="1000" fill="hold"/>
                                        <p:tgtEl>
                                          <p:spTgt spid="210947"/>
                                        </p:tgtEl>
                                        <p:attrNameLst>
                                          <p:attrName>ppt_x</p:attrName>
                                        </p:attrNameLst>
                                      </p:cBhvr>
                                      <p:tavLst>
                                        <p:tav tm="0">
                                          <p:val>
                                            <p:strVal val="#ppt_x"/>
                                          </p:val>
                                        </p:tav>
                                        <p:tav tm="100000">
                                          <p:val>
                                            <p:strVal val="#ppt_x"/>
                                          </p:val>
                                        </p:tav>
                                      </p:tavLst>
                                    </p:anim>
                                    <p:anim calcmode="lin" valueType="num">
                                      <p:cBhvr additive="base">
                                        <p:cTn id="8" dur="1000" fill="hold"/>
                                        <p:tgtEl>
                                          <p:spTgt spid="2109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900113" y="620713"/>
            <a:ext cx="7620000" cy="1143000"/>
          </a:xfrm>
        </p:spPr>
        <p:txBody>
          <a:bodyPr>
            <a:normAutofit fontScale="90000"/>
          </a:bodyPr>
          <a:lstStyle/>
          <a:p>
            <a:pPr eaLnBrk="1" hangingPunct="1">
              <a:defRPr/>
            </a:pPr>
            <a:r>
              <a:rPr lang="en-GB" sz="4000" dirty="0">
                <a:solidFill>
                  <a:schemeClr val="tx1"/>
                </a:solidFill>
                <a:cs typeface="B Mitra" pitchFamily="2" charset="-78"/>
              </a:rPr>
              <a:t>P’s</a:t>
            </a:r>
            <a:r>
              <a:rPr lang="en-US" sz="4000" dirty="0">
                <a:solidFill>
                  <a:schemeClr val="tx1"/>
                </a:solidFill>
                <a:cs typeface="B Mitra" pitchFamily="2" charset="-78"/>
              </a:rPr>
              <a:t> of the Social Marketing</a:t>
            </a:r>
            <a:r>
              <a:rPr lang="fa-IR" sz="4000" dirty="0">
                <a:solidFill>
                  <a:schemeClr val="tx1"/>
                </a:solidFill>
                <a:cs typeface="B Mitra" pitchFamily="2" charset="-78"/>
              </a:rPr>
              <a:t/>
            </a:r>
            <a:br>
              <a:rPr lang="fa-IR" sz="4000" dirty="0">
                <a:solidFill>
                  <a:schemeClr val="tx1"/>
                </a:solidFill>
                <a:cs typeface="B Mitra" pitchFamily="2" charset="-78"/>
              </a:rPr>
            </a:br>
            <a:r>
              <a:rPr lang="fa-IR" dirty="0">
                <a:solidFill>
                  <a:srgbClr val="FFFF00"/>
                </a:solidFill>
                <a:cs typeface="B Mitra" pitchFamily="2" charset="-78"/>
              </a:rPr>
              <a:t> </a:t>
            </a:r>
            <a:r>
              <a:rPr lang="en-US" dirty="0">
                <a:solidFill>
                  <a:srgbClr val="FFFF00"/>
                </a:solidFill>
                <a:latin typeface="Arial" charset="0"/>
                <a:cs typeface="B Mitra" pitchFamily="2" charset="-78"/>
              </a:rPr>
              <a:t>Place</a:t>
            </a:r>
            <a:r>
              <a:rPr lang="en-US" sz="2800" dirty="0">
                <a:solidFill>
                  <a:schemeClr val="tx1"/>
                </a:solidFill>
                <a:latin typeface="Arial" charset="0"/>
                <a:cs typeface="B Mitra" pitchFamily="2" charset="-78"/>
              </a:rPr>
              <a:t/>
            </a:r>
            <a:br>
              <a:rPr lang="en-US" sz="2800" dirty="0">
                <a:solidFill>
                  <a:schemeClr val="tx1"/>
                </a:solidFill>
                <a:latin typeface="Arial" charset="0"/>
                <a:cs typeface="B Mitra" pitchFamily="2" charset="-78"/>
              </a:rPr>
            </a:br>
            <a:r>
              <a:rPr lang="fa-IR" sz="2800" dirty="0">
                <a:solidFill>
                  <a:schemeClr val="tx1"/>
                </a:solidFill>
                <a:latin typeface="Arial" charset="0"/>
                <a:cs typeface="B Mitra" pitchFamily="2" charset="-78"/>
              </a:rPr>
              <a:t>کجا و چگونه محصول دریافت یا ارائه می شود؟</a:t>
            </a:r>
            <a:endParaRPr lang="en-US" sz="2800" dirty="0">
              <a:solidFill>
                <a:schemeClr val="tx1"/>
              </a:solidFill>
              <a:latin typeface="Arial" charset="0"/>
              <a:cs typeface="B Mitra" pitchFamily="2" charset="-78"/>
            </a:endParaRPr>
          </a:p>
        </p:txBody>
      </p:sp>
      <p:sp>
        <p:nvSpPr>
          <p:cNvPr id="212995" name="Rectangle 3"/>
          <p:cNvSpPr>
            <a:spLocks noGrp="1" noChangeArrowheads="1"/>
          </p:cNvSpPr>
          <p:nvPr>
            <p:ph type="body" idx="1"/>
          </p:nvPr>
        </p:nvSpPr>
        <p:spPr>
          <a:xfrm>
            <a:off x="755650" y="2205038"/>
            <a:ext cx="7620000" cy="3733800"/>
          </a:xfrm>
        </p:spPr>
        <p:txBody>
          <a:bodyPr/>
          <a:lstStyle/>
          <a:p>
            <a:pPr marL="609600" indent="-609600" algn="ctr" eaLnBrk="1" hangingPunct="1">
              <a:lnSpc>
                <a:spcPct val="90000"/>
              </a:lnSpc>
              <a:buFont typeface="Wingdings" pitchFamily="2" charset="2"/>
              <a:buNone/>
              <a:defRPr/>
            </a:pPr>
            <a:endParaRPr lang="en-US" sz="2400" b="1" dirty="0">
              <a:latin typeface="Arial" charset="0"/>
              <a:cs typeface="B Mitra" pitchFamily="2" charset="-78"/>
            </a:endParaRPr>
          </a:p>
          <a:p>
            <a:pPr marL="609600" indent="-609600" algn="r" rtl="1" eaLnBrk="1" hangingPunct="1">
              <a:lnSpc>
                <a:spcPct val="90000"/>
              </a:lnSpc>
              <a:buFont typeface="Wingdings" pitchFamily="2" charset="2"/>
              <a:buAutoNum type="arabicPeriod"/>
              <a:defRPr/>
            </a:pPr>
            <a:r>
              <a:rPr lang="fa-IR" sz="2400" b="1" dirty="0">
                <a:latin typeface="Arial" charset="0"/>
                <a:cs typeface="B Mitra" pitchFamily="2" charset="-78"/>
              </a:rPr>
              <a:t>کجا خدمت ارائه م</a:t>
            </a:r>
            <a:r>
              <a:rPr lang="ar-SA" sz="2400" b="1" dirty="0">
                <a:latin typeface="Arial" charset="0"/>
                <a:cs typeface="B Mitra" pitchFamily="2" charset="-78"/>
              </a:rPr>
              <a:t>ي</a:t>
            </a:r>
            <a:r>
              <a:rPr lang="fa-IR" sz="2400" b="1" dirty="0">
                <a:latin typeface="Arial" charset="0"/>
                <a:cs typeface="B Mitra" pitchFamily="2" charset="-78"/>
              </a:rPr>
              <a:t> گردد؟</a:t>
            </a:r>
          </a:p>
          <a:p>
            <a:pPr marL="609600" indent="-609600" algn="r" rtl="1" eaLnBrk="1" hangingPunct="1">
              <a:lnSpc>
                <a:spcPct val="90000"/>
              </a:lnSpc>
              <a:buFont typeface="Wingdings" pitchFamily="2" charset="2"/>
              <a:buAutoNum type="arabicPeriod"/>
              <a:defRPr/>
            </a:pPr>
            <a:r>
              <a:rPr lang="fa-IR" sz="2400" b="1" dirty="0">
                <a:latin typeface="Arial" charset="0"/>
                <a:cs typeface="B Mitra" pitchFamily="2" charset="-78"/>
              </a:rPr>
              <a:t>کجا اطلاعات (پیام ها) در</a:t>
            </a:r>
            <a:r>
              <a:rPr lang="ar-SA" sz="2400" b="1" dirty="0">
                <a:latin typeface="Arial" charset="0"/>
                <a:cs typeface="B Mitra" pitchFamily="2" charset="-78"/>
              </a:rPr>
              <a:t>ي</a:t>
            </a:r>
            <a:r>
              <a:rPr lang="fa-IR" sz="2400" b="1" dirty="0">
                <a:latin typeface="Arial" charset="0"/>
                <a:cs typeface="B Mitra" pitchFamily="2" charset="-78"/>
              </a:rPr>
              <a:t>افت م</a:t>
            </a:r>
            <a:r>
              <a:rPr lang="ar-SA" sz="2400" b="1" dirty="0">
                <a:latin typeface="Arial" charset="0"/>
                <a:cs typeface="B Mitra" pitchFamily="2" charset="-78"/>
              </a:rPr>
              <a:t>ي</a:t>
            </a:r>
            <a:r>
              <a:rPr lang="fa-IR" sz="2400" b="1" dirty="0">
                <a:latin typeface="Arial" charset="0"/>
                <a:cs typeface="B Mitra" pitchFamily="2" charset="-78"/>
              </a:rPr>
              <a:t> شود؟</a:t>
            </a:r>
            <a:endParaRPr lang="en-US" sz="2400" b="1" dirty="0">
              <a:latin typeface="Arial" charset="0"/>
              <a:cs typeface="B Mitra" pitchFamily="2" charset="-78"/>
            </a:endParaRPr>
          </a:p>
          <a:p>
            <a:pPr marL="609600" indent="-609600" algn="r" rtl="1" eaLnBrk="1" hangingPunct="1">
              <a:lnSpc>
                <a:spcPct val="90000"/>
              </a:lnSpc>
              <a:buFont typeface="Wingdings" pitchFamily="2" charset="2"/>
              <a:buAutoNum type="arabicPeriod"/>
              <a:defRPr/>
            </a:pPr>
            <a:r>
              <a:rPr lang="fa-IR" sz="2400" b="1" dirty="0">
                <a:latin typeface="Arial" charset="0"/>
                <a:cs typeface="B Mitra" pitchFamily="2" charset="-78"/>
              </a:rPr>
              <a:t>کجا محصولات قابل لمس خر</a:t>
            </a:r>
            <a:r>
              <a:rPr lang="ar-SA" sz="2400" b="1" dirty="0">
                <a:latin typeface="Arial" charset="0"/>
                <a:cs typeface="B Mitra" pitchFamily="2" charset="-78"/>
              </a:rPr>
              <a:t>ي</a:t>
            </a:r>
            <a:r>
              <a:rPr lang="fa-IR" sz="2400" b="1" dirty="0">
                <a:latin typeface="Arial" charset="0"/>
                <a:cs typeface="B Mitra" pitchFamily="2" charset="-78"/>
              </a:rPr>
              <a:t>ده م</a:t>
            </a:r>
            <a:r>
              <a:rPr lang="ar-SA" sz="2400" b="1" dirty="0">
                <a:latin typeface="Arial" charset="0"/>
                <a:cs typeface="B Mitra" pitchFamily="2" charset="-78"/>
              </a:rPr>
              <a:t>ي</a:t>
            </a:r>
            <a:r>
              <a:rPr lang="fa-IR" sz="2400" b="1" dirty="0">
                <a:latin typeface="Arial" charset="0"/>
                <a:cs typeface="B Mitra" pitchFamily="2" charset="-78"/>
              </a:rPr>
              <a:t> شود؟</a:t>
            </a:r>
            <a:endParaRPr lang="en-US" sz="2400" b="1" dirty="0">
              <a:latin typeface="Arial" charset="0"/>
              <a:cs typeface="B Mitra" pitchFamily="2" charset="-78"/>
            </a:endParaRPr>
          </a:p>
          <a:p>
            <a:pPr marL="609600" indent="-609600" algn="r" rtl="1" eaLnBrk="1" hangingPunct="1">
              <a:lnSpc>
                <a:spcPct val="90000"/>
              </a:lnSpc>
              <a:buFontTx/>
              <a:buChar char="•"/>
              <a:defRPr/>
            </a:pPr>
            <a:r>
              <a:rPr lang="fa-IR" sz="2400" b="1" dirty="0">
                <a:latin typeface="Arial" charset="0"/>
                <a:cs typeface="B Mitra" pitchFamily="2" charset="-78"/>
              </a:rPr>
              <a:t>دردسترس باشد </a:t>
            </a:r>
            <a:r>
              <a:rPr lang="en-US" sz="2400" b="1" dirty="0">
                <a:latin typeface="Arial" charset="0"/>
                <a:cs typeface="B Mitra" pitchFamily="2" charset="-78"/>
              </a:rPr>
              <a:t>Available                                          </a:t>
            </a:r>
            <a:r>
              <a:rPr lang="fa-IR" sz="2400" b="1" dirty="0">
                <a:latin typeface="Arial" charset="0"/>
                <a:cs typeface="B Mitra" pitchFamily="2" charset="-78"/>
              </a:rPr>
              <a:t>  </a:t>
            </a:r>
            <a:r>
              <a:rPr lang="en-US" sz="2400" b="1" dirty="0">
                <a:latin typeface="Arial" charset="0"/>
                <a:cs typeface="B Mitra" pitchFamily="2" charset="-78"/>
              </a:rPr>
              <a:t> </a:t>
            </a:r>
          </a:p>
          <a:p>
            <a:pPr marL="609600" indent="-609600" algn="r" rtl="1" eaLnBrk="1" hangingPunct="1">
              <a:lnSpc>
                <a:spcPct val="90000"/>
              </a:lnSpc>
              <a:buFontTx/>
              <a:buChar char="•"/>
              <a:defRPr/>
            </a:pPr>
            <a:r>
              <a:rPr lang="ar-SA" sz="2400" b="1" dirty="0">
                <a:latin typeface="Arial" charset="0"/>
                <a:cs typeface="B Mitra" pitchFamily="2" charset="-78"/>
              </a:rPr>
              <a:t>ي</a:t>
            </a:r>
            <a:r>
              <a:rPr lang="fa-IR" sz="2400" b="1" dirty="0">
                <a:latin typeface="Arial" charset="0"/>
                <a:cs typeface="B Mitra" pitchFamily="2" charset="-78"/>
              </a:rPr>
              <a:t>افتن و استفاده ازآن</a:t>
            </a:r>
            <a:r>
              <a:rPr lang="en-US" sz="2400" b="1" dirty="0">
                <a:latin typeface="Arial" charset="0"/>
                <a:cs typeface="B Mitra" pitchFamily="2" charset="-78"/>
              </a:rPr>
              <a:t> </a:t>
            </a:r>
            <a:r>
              <a:rPr lang="fa-IR" sz="2400" b="1" dirty="0">
                <a:latin typeface="Arial" charset="0"/>
                <a:cs typeface="B Mitra" pitchFamily="2" charset="-78"/>
              </a:rPr>
              <a:t>آسان باشد </a:t>
            </a:r>
            <a:r>
              <a:rPr lang="en-US" sz="2400" b="1" dirty="0">
                <a:latin typeface="Arial" charset="0"/>
                <a:cs typeface="B Mitra" pitchFamily="2" charset="-78"/>
              </a:rPr>
              <a:t>Easy to find and use    </a:t>
            </a:r>
          </a:p>
          <a:p>
            <a:pPr marL="609600" indent="-609600" algn="r" rtl="1" eaLnBrk="1" hangingPunct="1">
              <a:lnSpc>
                <a:spcPct val="90000"/>
              </a:lnSpc>
              <a:buFontTx/>
              <a:buChar char="•"/>
              <a:defRPr/>
            </a:pPr>
            <a:r>
              <a:rPr lang="fa-IR" sz="2400" b="1" dirty="0">
                <a:latin typeface="Arial" charset="0"/>
                <a:cs typeface="B Mitra" pitchFamily="2" charset="-78"/>
              </a:rPr>
              <a:t>مناسب</a:t>
            </a:r>
            <a:r>
              <a:rPr lang="en-US" sz="2400" b="1" dirty="0">
                <a:latin typeface="Arial" charset="0"/>
                <a:cs typeface="B Mitra" pitchFamily="2" charset="-78"/>
              </a:rPr>
              <a:t>                                              </a:t>
            </a:r>
            <a:r>
              <a:rPr lang="fa-IR" sz="2400" b="1" dirty="0">
                <a:latin typeface="Arial" charset="0"/>
                <a:cs typeface="B Mitra" pitchFamily="2" charset="-78"/>
              </a:rPr>
              <a:t>   </a:t>
            </a:r>
            <a:r>
              <a:rPr lang="en-US" sz="2400" b="1" dirty="0">
                <a:latin typeface="Arial" charset="0"/>
                <a:cs typeface="B Mitra" pitchFamily="2" charset="-78"/>
              </a:rPr>
              <a:t>Appropriate</a:t>
            </a:r>
          </a:p>
          <a:p>
            <a:pPr marL="609600" indent="-609600" algn="r" rtl="1" eaLnBrk="1" hangingPunct="1">
              <a:lnSpc>
                <a:spcPct val="90000"/>
              </a:lnSpc>
              <a:buFontTx/>
              <a:buChar char="•"/>
              <a:defRPr/>
            </a:pPr>
            <a:r>
              <a:rPr lang="fa-IR" sz="2400" b="1" dirty="0">
                <a:latin typeface="Arial" charset="0"/>
                <a:cs typeface="B Mitra" pitchFamily="2" charset="-78"/>
              </a:rPr>
              <a:t>از نظر زمان</a:t>
            </a:r>
            <a:r>
              <a:rPr lang="ar-SA" sz="2400" b="1" dirty="0">
                <a:latin typeface="Arial" charset="0"/>
                <a:cs typeface="B Mitra" pitchFamily="2" charset="-78"/>
              </a:rPr>
              <a:t>ي</a:t>
            </a:r>
            <a:r>
              <a:rPr lang="fa-IR" sz="2400" b="1" dirty="0">
                <a:latin typeface="Arial" charset="0"/>
                <a:cs typeface="B Mitra" pitchFamily="2" charset="-78"/>
              </a:rPr>
              <a:t> مقرون به صرفه</a:t>
            </a:r>
            <a:r>
              <a:rPr lang="en-US" sz="2400" b="1" dirty="0">
                <a:latin typeface="Arial" charset="0"/>
                <a:cs typeface="B Mitra" pitchFamily="2" charset="-78"/>
              </a:rPr>
              <a:t> Timely                              </a:t>
            </a:r>
            <a:r>
              <a:rPr lang="fa-IR" sz="2400" b="1" dirty="0">
                <a:latin typeface="Arial" charset="0"/>
                <a:cs typeface="B Mitra" pitchFamily="2" charset="-78"/>
              </a:rPr>
              <a:t>  </a:t>
            </a:r>
            <a:endParaRPr lang="en-US" sz="2400" b="1" dirty="0">
              <a:latin typeface="Arial" charset="0"/>
              <a:cs typeface="B Mitra" pitchFamily="2" charset="-78"/>
            </a:endParaRPr>
          </a:p>
          <a:p>
            <a:pPr marL="609600" indent="-609600" eaLnBrk="1" hangingPunct="1">
              <a:lnSpc>
                <a:spcPct val="90000"/>
              </a:lnSpc>
              <a:defRPr/>
            </a:pPr>
            <a:endParaRPr lang="en-US" sz="2400" b="1" dirty="0">
              <a:latin typeface="Arial" charset="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2995">
                                            <p:txEl>
                                              <p:pRg st="1" end="1"/>
                                            </p:txEl>
                                          </p:spTgt>
                                        </p:tgtEl>
                                        <p:attrNameLst>
                                          <p:attrName>style.visibility</p:attrName>
                                        </p:attrNameLst>
                                      </p:cBhvr>
                                      <p:to>
                                        <p:strVal val="visible"/>
                                      </p:to>
                                    </p:set>
                                    <p:anim calcmode="lin" valueType="num">
                                      <p:cBhvr additive="base">
                                        <p:cTn id="7" dur="1000" fill="hold"/>
                                        <p:tgtEl>
                                          <p:spTgt spid="212995">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129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2995">
                                            <p:txEl>
                                              <p:pRg st="2" end="2"/>
                                            </p:txEl>
                                          </p:spTgt>
                                        </p:tgtEl>
                                        <p:attrNameLst>
                                          <p:attrName>style.visibility</p:attrName>
                                        </p:attrNameLst>
                                      </p:cBhvr>
                                      <p:to>
                                        <p:strVal val="visible"/>
                                      </p:to>
                                    </p:set>
                                    <p:anim calcmode="lin" valueType="num">
                                      <p:cBhvr additive="base">
                                        <p:cTn id="13" dur="1000" fill="hold"/>
                                        <p:tgtEl>
                                          <p:spTgt spid="212995">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129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2995">
                                            <p:txEl>
                                              <p:pRg st="3" end="3"/>
                                            </p:txEl>
                                          </p:spTgt>
                                        </p:tgtEl>
                                        <p:attrNameLst>
                                          <p:attrName>style.visibility</p:attrName>
                                        </p:attrNameLst>
                                      </p:cBhvr>
                                      <p:to>
                                        <p:strVal val="visible"/>
                                      </p:to>
                                    </p:set>
                                    <p:anim calcmode="lin" valueType="num">
                                      <p:cBhvr additive="base">
                                        <p:cTn id="19" dur="1000" fill="hold"/>
                                        <p:tgtEl>
                                          <p:spTgt spid="212995">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129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2995">
                                            <p:txEl>
                                              <p:pRg st="4" end="4"/>
                                            </p:txEl>
                                          </p:spTgt>
                                        </p:tgtEl>
                                        <p:attrNameLst>
                                          <p:attrName>style.visibility</p:attrName>
                                        </p:attrNameLst>
                                      </p:cBhvr>
                                      <p:to>
                                        <p:strVal val="visible"/>
                                      </p:to>
                                    </p:set>
                                    <p:anim calcmode="lin" valueType="num">
                                      <p:cBhvr additive="base">
                                        <p:cTn id="25" dur="1000" fill="hold"/>
                                        <p:tgtEl>
                                          <p:spTgt spid="212995">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129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2995">
                                            <p:txEl>
                                              <p:pRg st="5" end="5"/>
                                            </p:txEl>
                                          </p:spTgt>
                                        </p:tgtEl>
                                        <p:attrNameLst>
                                          <p:attrName>style.visibility</p:attrName>
                                        </p:attrNameLst>
                                      </p:cBhvr>
                                      <p:to>
                                        <p:strVal val="visible"/>
                                      </p:to>
                                    </p:set>
                                    <p:anim calcmode="lin" valueType="num">
                                      <p:cBhvr additive="base">
                                        <p:cTn id="31" dur="1000" fill="hold"/>
                                        <p:tgtEl>
                                          <p:spTgt spid="212995">
                                            <p:txEl>
                                              <p:pRg st="5" end="5"/>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129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2995">
                                            <p:txEl>
                                              <p:pRg st="6" end="6"/>
                                            </p:txEl>
                                          </p:spTgt>
                                        </p:tgtEl>
                                        <p:attrNameLst>
                                          <p:attrName>style.visibility</p:attrName>
                                        </p:attrNameLst>
                                      </p:cBhvr>
                                      <p:to>
                                        <p:strVal val="visible"/>
                                      </p:to>
                                    </p:set>
                                    <p:anim calcmode="lin" valueType="num">
                                      <p:cBhvr additive="base">
                                        <p:cTn id="37" dur="1000" fill="hold"/>
                                        <p:tgtEl>
                                          <p:spTgt spid="212995">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129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2995">
                                            <p:txEl>
                                              <p:pRg st="7" end="7"/>
                                            </p:txEl>
                                          </p:spTgt>
                                        </p:tgtEl>
                                        <p:attrNameLst>
                                          <p:attrName>style.visibility</p:attrName>
                                        </p:attrNameLst>
                                      </p:cBhvr>
                                      <p:to>
                                        <p:strVal val="visible"/>
                                      </p:to>
                                    </p:set>
                                    <p:anim calcmode="lin" valueType="num">
                                      <p:cBhvr additive="base">
                                        <p:cTn id="43" dur="1000" fill="hold"/>
                                        <p:tgtEl>
                                          <p:spTgt spid="212995">
                                            <p:txEl>
                                              <p:pRg st="7" end="7"/>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21299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ChangeArrowheads="1"/>
          </p:cNvSpPr>
          <p:nvPr/>
        </p:nvSpPr>
        <p:spPr bwMode="auto">
          <a:xfrm>
            <a:off x="684213" y="333375"/>
            <a:ext cx="7772400" cy="914400"/>
          </a:xfrm>
          <a:prstGeom prst="rect">
            <a:avLst/>
          </a:prstGeom>
          <a:noFill/>
          <a:ln w="9525">
            <a:noFill/>
            <a:miter lim="800000"/>
            <a:headEnd/>
            <a:tailEnd/>
          </a:ln>
          <a:effectLst/>
        </p:spPr>
        <p:txBody>
          <a:bodyPr anchor="ctr"/>
          <a:lstStyle/>
          <a:p>
            <a:pPr algn="ctr">
              <a:defRPr/>
            </a:pPr>
            <a:r>
              <a:rPr lang="fa-IR" sz="4400">
                <a:solidFill>
                  <a:schemeClr val="tx2"/>
                </a:solidFill>
                <a:effectLst>
                  <a:outerShdw blurRad="38100" dist="38100" dir="2700000" algn="tl">
                    <a:srgbClr val="000000"/>
                  </a:outerShdw>
                </a:effectLst>
                <a:cs typeface="Arial" charset="0"/>
              </a:rPr>
              <a:t>مثال هایی از مکان</a:t>
            </a:r>
            <a:endParaRPr lang="en-US" sz="4400">
              <a:solidFill>
                <a:schemeClr val="tx2"/>
              </a:solidFill>
              <a:effectLst>
                <a:outerShdw blurRad="38100" dist="38100" dir="2700000" algn="tl">
                  <a:srgbClr val="000000"/>
                </a:outerShdw>
              </a:effectLst>
              <a:cs typeface="Arial" charset="0"/>
            </a:endParaRPr>
          </a:p>
        </p:txBody>
      </p:sp>
      <p:sp>
        <p:nvSpPr>
          <p:cNvPr id="215043" name="Rectangle 3"/>
          <p:cNvSpPr>
            <a:spLocks noChangeArrowheads="1"/>
          </p:cNvSpPr>
          <p:nvPr/>
        </p:nvSpPr>
        <p:spPr bwMode="auto">
          <a:xfrm>
            <a:off x="395288" y="1628775"/>
            <a:ext cx="8226425" cy="3770313"/>
          </a:xfrm>
          <a:prstGeom prst="rect">
            <a:avLst/>
          </a:prstGeom>
          <a:noFill/>
          <a:ln w="9525">
            <a:noFill/>
            <a:miter lim="800000"/>
            <a:headEnd/>
            <a:tailEnd/>
          </a:ln>
          <a:effectLst/>
        </p:spPr>
        <p:txBody>
          <a:bodyPr/>
          <a:lstStyle/>
          <a:p>
            <a:pPr marL="395288" indent="-395288" algn="r" rtl="1">
              <a:spcBef>
                <a:spcPct val="100000"/>
              </a:spcBef>
              <a:buClr>
                <a:schemeClr val="hlink"/>
              </a:buClr>
              <a:buSzPct val="65000"/>
              <a:defRPr/>
            </a:pPr>
            <a:r>
              <a:rPr lang="fa-IR" sz="2800" dirty="0">
                <a:effectLst>
                  <a:outerShdw blurRad="38100" dist="38100" dir="2700000" algn="tl">
                    <a:srgbClr val="000000"/>
                  </a:outerShdw>
                </a:effectLst>
                <a:cs typeface="Arial" charset="0"/>
              </a:rPr>
              <a:t>جایی که محصولات قابل لمس فروخته می شوند یا خدمات مورد نظر فراهم می گردد: فروشگاه های مختلف در سطح شهر و روستا، داروخانه ها</a:t>
            </a:r>
            <a:endParaRPr lang="en-US" sz="2800" dirty="0">
              <a:effectLst>
                <a:outerShdw blurRad="38100" dist="38100" dir="2700000" algn="tl">
                  <a:srgbClr val="000000"/>
                </a:outerShdw>
              </a:effectLst>
              <a:cs typeface="Arial" charset="0"/>
            </a:endParaRPr>
          </a:p>
          <a:p>
            <a:pPr marL="395288" indent="-395288" algn="r" rtl="1">
              <a:spcBef>
                <a:spcPct val="100000"/>
              </a:spcBef>
              <a:buClr>
                <a:schemeClr val="hlink"/>
              </a:buClr>
              <a:buSzPct val="65000"/>
              <a:defRPr/>
            </a:pPr>
            <a:r>
              <a:rPr lang="fa-IR" sz="2800" dirty="0">
                <a:effectLst>
                  <a:outerShdw blurRad="38100" dist="38100" dir="2700000" algn="tl">
                    <a:srgbClr val="000000"/>
                  </a:outerShdw>
                </a:effectLst>
                <a:cs typeface="Arial" charset="0"/>
              </a:rPr>
              <a:t>جایی که برای جلب توجه مردم مساعد است: مطب پزشکان، سالن انتظار بیمارستان ها و درمانگاه ها، خانه های بهداشت و مراکز بهداشتی درمانی</a:t>
            </a:r>
          </a:p>
          <a:p>
            <a:pPr marL="395288" indent="-395288" algn="r" rtl="1">
              <a:spcBef>
                <a:spcPct val="100000"/>
              </a:spcBef>
              <a:buClr>
                <a:schemeClr val="hlink"/>
              </a:buClr>
              <a:buSzPct val="65000"/>
              <a:defRPr/>
            </a:pPr>
            <a:r>
              <a:rPr lang="fa-IR" sz="2800" dirty="0">
                <a:effectLst>
                  <a:outerShdw blurRad="38100" dist="38100" dir="2700000" algn="tl">
                    <a:srgbClr val="000000"/>
                  </a:outerShdw>
                </a:effectLst>
                <a:cs typeface="Arial" charset="0"/>
              </a:rPr>
              <a:t>جایی که مردم مجبور به انجام کاری هستند: داخل خانه، سالن جشن </a:t>
            </a:r>
            <a:r>
              <a:rPr lang="en-US" sz="2800" dirty="0">
                <a:effectLst>
                  <a:outerShdw blurRad="38100" dist="38100" dir="2700000" algn="tl">
                    <a:srgbClr val="000000"/>
                  </a:outerShdw>
                </a:effectLst>
                <a:cs typeface="Arial" charset="0"/>
              </a:rPr>
              <a:t/>
            </a:r>
            <a:br>
              <a:rPr lang="en-US" sz="2800" dirty="0">
                <a:effectLst>
                  <a:outerShdw blurRad="38100" dist="38100" dir="2700000" algn="tl">
                    <a:srgbClr val="000000"/>
                  </a:outerShdw>
                </a:effectLst>
                <a:cs typeface="Arial" charset="0"/>
              </a:rPr>
            </a:br>
            <a:endParaRPr lang="en-US" sz="2800" i="1" dirty="0">
              <a:effectLst>
                <a:outerShdw blurRad="38100" dist="38100" dir="2700000" algn="tl">
                  <a:srgbClr val="000000"/>
                </a:outerShdw>
              </a:effectLs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42"/>
                                        </p:tgtEl>
                                        <p:attrNameLst>
                                          <p:attrName>style.visibility</p:attrName>
                                        </p:attrNameLst>
                                      </p:cBhvr>
                                      <p:to>
                                        <p:strVal val="visible"/>
                                      </p:to>
                                    </p:set>
                                    <p:anim calcmode="lin" valueType="num">
                                      <p:cBhvr additive="base">
                                        <p:cTn id="7" dur="1000" fill="hold"/>
                                        <p:tgtEl>
                                          <p:spTgt spid="215042"/>
                                        </p:tgtEl>
                                        <p:attrNameLst>
                                          <p:attrName>ppt_x</p:attrName>
                                        </p:attrNameLst>
                                      </p:cBhvr>
                                      <p:tavLst>
                                        <p:tav tm="0">
                                          <p:val>
                                            <p:strVal val="#ppt_x"/>
                                          </p:val>
                                        </p:tav>
                                        <p:tav tm="100000">
                                          <p:val>
                                            <p:strVal val="#ppt_x"/>
                                          </p:val>
                                        </p:tav>
                                      </p:tavLst>
                                    </p:anim>
                                    <p:anim calcmode="lin" valueType="num">
                                      <p:cBhvr additive="base">
                                        <p:cTn id="8" dur="1000" fill="hold"/>
                                        <p:tgtEl>
                                          <p:spTgt spid="2150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5043">
                                            <p:txEl>
                                              <p:pRg st="0" end="0"/>
                                            </p:txEl>
                                          </p:spTgt>
                                        </p:tgtEl>
                                        <p:attrNameLst>
                                          <p:attrName>style.visibility</p:attrName>
                                        </p:attrNameLst>
                                      </p:cBhvr>
                                      <p:to>
                                        <p:strVal val="visible"/>
                                      </p:to>
                                    </p:set>
                                    <p:anim calcmode="lin" valueType="num">
                                      <p:cBhvr additive="base">
                                        <p:cTn id="13" dur="1000" fill="hold"/>
                                        <p:tgtEl>
                                          <p:spTgt spid="21504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150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5043">
                                            <p:txEl>
                                              <p:pRg st="1" end="1"/>
                                            </p:txEl>
                                          </p:spTgt>
                                        </p:tgtEl>
                                        <p:attrNameLst>
                                          <p:attrName>style.visibility</p:attrName>
                                        </p:attrNameLst>
                                      </p:cBhvr>
                                      <p:to>
                                        <p:strVal val="visible"/>
                                      </p:to>
                                    </p:set>
                                    <p:anim calcmode="lin" valueType="num">
                                      <p:cBhvr additive="base">
                                        <p:cTn id="19" dur="1000" fill="hold"/>
                                        <p:tgtEl>
                                          <p:spTgt spid="21504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150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5043">
                                            <p:txEl>
                                              <p:pRg st="2" end="2"/>
                                            </p:txEl>
                                          </p:spTgt>
                                        </p:tgtEl>
                                        <p:attrNameLst>
                                          <p:attrName>style.visibility</p:attrName>
                                        </p:attrNameLst>
                                      </p:cBhvr>
                                      <p:to>
                                        <p:strVal val="visible"/>
                                      </p:to>
                                    </p:set>
                                    <p:anim calcmode="lin" valueType="num">
                                      <p:cBhvr additive="base">
                                        <p:cTn id="25" dur="1000" fill="hold"/>
                                        <p:tgtEl>
                                          <p:spTgt spid="21504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150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ChangeArrowheads="1"/>
          </p:cNvSpPr>
          <p:nvPr/>
        </p:nvSpPr>
        <p:spPr bwMode="auto">
          <a:xfrm>
            <a:off x="684213" y="836613"/>
            <a:ext cx="7775575" cy="914400"/>
          </a:xfrm>
          <a:prstGeom prst="rect">
            <a:avLst/>
          </a:prstGeom>
          <a:noFill/>
          <a:ln w="9525">
            <a:noFill/>
            <a:miter lim="800000"/>
            <a:headEnd/>
            <a:tailEnd/>
          </a:ln>
          <a:effectLst/>
        </p:spPr>
        <p:txBody>
          <a:bodyPr anchor="ctr"/>
          <a:lstStyle/>
          <a:p>
            <a:pPr algn="ctr">
              <a:defRPr/>
            </a:pPr>
            <a:r>
              <a:rPr lang="en-GB" sz="4000" dirty="0">
                <a:effectLst>
                  <a:outerShdw blurRad="38100" dist="38100" dir="2700000" algn="tl">
                    <a:srgbClr val="000000"/>
                  </a:outerShdw>
                </a:effectLst>
                <a:cs typeface="Arial" charset="0"/>
              </a:rPr>
              <a:t>P’s</a:t>
            </a:r>
            <a:r>
              <a:rPr lang="en-US" sz="4000" dirty="0">
                <a:effectLst>
                  <a:outerShdw blurRad="38100" dist="38100" dir="2700000" algn="tl">
                    <a:srgbClr val="000000"/>
                  </a:outerShdw>
                </a:effectLst>
                <a:cs typeface="Arial" charset="0"/>
              </a:rPr>
              <a:t> of the Social Marketing</a:t>
            </a:r>
            <a:r>
              <a:rPr lang="en-US" sz="4000" dirty="0">
                <a:solidFill>
                  <a:schemeClr val="tx2"/>
                </a:solidFill>
                <a:effectLst>
                  <a:outerShdw blurRad="38100" dist="38100" dir="2700000" algn="tl">
                    <a:srgbClr val="000000"/>
                  </a:outerShdw>
                </a:effectLst>
                <a:cs typeface="Lotus" pitchFamily="2" charset="-78"/>
              </a:rPr>
              <a:t> </a:t>
            </a:r>
            <a:br>
              <a:rPr lang="en-US" sz="4000" dirty="0">
                <a:solidFill>
                  <a:schemeClr val="tx2"/>
                </a:solidFill>
                <a:effectLst>
                  <a:outerShdw blurRad="38100" dist="38100" dir="2700000" algn="tl">
                    <a:srgbClr val="000000"/>
                  </a:outerShdw>
                </a:effectLst>
                <a:cs typeface="Lotus" pitchFamily="2" charset="-78"/>
              </a:rPr>
            </a:br>
            <a:r>
              <a:rPr lang="en-US" sz="4000" dirty="0">
                <a:solidFill>
                  <a:srgbClr val="FFFF00"/>
                </a:solidFill>
                <a:effectLst>
                  <a:outerShdw blurRad="38100" dist="38100" dir="2700000" algn="tl">
                    <a:srgbClr val="000000"/>
                  </a:outerShdw>
                </a:effectLst>
                <a:latin typeface="Arial" charset="0"/>
                <a:cs typeface="Arial" charset="0"/>
              </a:rPr>
              <a:t>Promotion</a:t>
            </a:r>
            <a:r>
              <a:rPr lang="fa-IR" sz="3200" dirty="0">
                <a:effectLst>
                  <a:outerShdw blurRad="38100" dist="38100" dir="2700000" algn="tl">
                    <a:srgbClr val="000000"/>
                  </a:outerShdw>
                </a:effectLst>
                <a:latin typeface="Arial" charset="0"/>
                <a:cs typeface="Arial" charset="0"/>
              </a:rPr>
              <a:t/>
            </a:r>
            <a:br>
              <a:rPr lang="fa-IR" sz="3200" dirty="0">
                <a:effectLst>
                  <a:outerShdw blurRad="38100" dist="38100" dir="2700000" algn="tl">
                    <a:srgbClr val="000000"/>
                  </a:outerShdw>
                </a:effectLst>
                <a:latin typeface="Arial" charset="0"/>
                <a:cs typeface="Arial" charset="0"/>
              </a:rPr>
            </a:br>
            <a:r>
              <a:rPr lang="fa-IR" sz="2800" dirty="0">
                <a:effectLst>
                  <a:outerShdw blurRad="38100" dist="38100" dir="2700000" algn="tl">
                    <a:srgbClr val="000000"/>
                  </a:outerShdw>
                </a:effectLst>
                <a:latin typeface="Arial" charset="0"/>
                <a:cs typeface="B Nazanin" pitchFamily="2" charset="-78"/>
              </a:rPr>
              <a:t>استفاده از مجموعه وسایل برای ایجاد و خلق نیاز به محصول</a:t>
            </a:r>
            <a:endParaRPr lang="en-US" sz="2800" dirty="0">
              <a:effectLst>
                <a:outerShdw blurRad="38100" dist="38100" dir="2700000" algn="tl">
                  <a:srgbClr val="000000"/>
                </a:outerShdw>
              </a:effectLst>
              <a:latin typeface="Arial" charset="0"/>
              <a:cs typeface="B Nazanin" pitchFamily="2" charset="-78"/>
            </a:endParaRPr>
          </a:p>
        </p:txBody>
      </p:sp>
      <p:sp>
        <p:nvSpPr>
          <p:cNvPr id="217091" name="Rectangle 3"/>
          <p:cNvSpPr>
            <a:spLocks noChangeArrowheads="1"/>
          </p:cNvSpPr>
          <p:nvPr/>
        </p:nvSpPr>
        <p:spPr bwMode="auto">
          <a:xfrm>
            <a:off x="539750" y="2924175"/>
            <a:ext cx="8023225" cy="3770313"/>
          </a:xfrm>
          <a:prstGeom prst="rect">
            <a:avLst/>
          </a:prstGeom>
          <a:noFill/>
          <a:ln w="9525">
            <a:noFill/>
            <a:miter lim="800000"/>
            <a:headEnd/>
            <a:tailEnd/>
          </a:ln>
          <a:effectLst/>
        </p:spPr>
        <p:txBody>
          <a:bodyPr/>
          <a:lstStyle/>
          <a:p>
            <a:pPr marL="395288" indent="-395288" algn="ctr" rtl="1">
              <a:spcBef>
                <a:spcPct val="100000"/>
              </a:spcBef>
              <a:buClr>
                <a:schemeClr val="hlink"/>
              </a:buClr>
              <a:buSzPct val="65000"/>
              <a:defRPr/>
            </a:pPr>
            <a:r>
              <a:rPr lang="fa-IR" sz="3200" dirty="0">
                <a:effectLst>
                  <a:outerShdw blurRad="38100" dist="38100" dir="2700000" algn="tl">
                    <a:srgbClr val="000000"/>
                  </a:outerShdw>
                </a:effectLst>
                <a:latin typeface="Arial" charset="0"/>
                <a:cs typeface="B Nazanin" pitchFamily="2" charset="-78"/>
              </a:rPr>
              <a:t>اغلب به اشتباه با بازار</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اب</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اجتماع</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ک</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گرفته م</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شود، در حال</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که تنها بخش</a:t>
            </a:r>
            <a:r>
              <a:rPr lang="ar-SA" sz="3200" dirty="0">
                <a:effectLst>
                  <a:outerShdw blurRad="38100" dist="38100" dir="2700000" algn="tl">
                    <a:srgbClr val="000000"/>
                  </a:outerShdw>
                </a:effectLst>
                <a:latin typeface="Arial" charset="0"/>
                <a:cs typeface="B Nazanin" pitchFamily="2" charset="-78"/>
              </a:rPr>
              <a:t>ي</a:t>
            </a:r>
            <a:r>
              <a:rPr lang="fa-IR" sz="3200" dirty="0">
                <a:effectLst>
                  <a:outerShdw blurRad="38100" dist="38100" dir="2700000" algn="tl">
                    <a:srgbClr val="000000"/>
                  </a:outerShdw>
                </a:effectLst>
                <a:latin typeface="Arial" charset="0"/>
                <a:cs typeface="B Nazanin" pitchFamily="2" charset="-78"/>
              </a:rPr>
              <a:t> از آن محسوب می شود.</a:t>
            </a:r>
            <a:endParaRPr lang="en-US" sz="3200" dirty="0">
              <a:effectLst>
                <a:outerShdw blurRad="38100" dist="38100" dir="2700000" algn="tl">
                  <a:srgbClr val="000000"/>
                </a:outerShdw>
              </a:effectLst>
              <a:latin typeface="Arial" charset="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7090"/>
                                        </p:tgtEl>
                                        <p:attrNameLst>
                                          <p:attrName>style.visibility</p:attrName>
                                        </p:attrNameLst>
                                      </p:cBhvr>
                                      <p:to>
                                        <p:strVal val="visible"/>
                                      </p:to>
                                    </p:set>
                                    <p:anim calcmode="lin" valueType="num">
                                      <p:cBhvr additive="base">
                                        <p:cTn id="7" dur="1000" fill="hold"/>
                                        <p:tgtEl>
                                          <p:spTgt spid="217090"/>
                                        </p:tgtEl>
                                        <p:attrNameLst>
                                          <p:attrName>ppt_x</p:attrName>
                                        </p:attrNameLst>
                                      </p:cBhvr>
                                      <p:tavLst>
                                        <p:tav tm="0">
                                          <p:val>
                                            <p:strVal val="#ppt_x"/>
                                          </p:val>
                                        </p:tav>
                                        <p:tav tm="100000">
                                          <p:val>
                                            <p:strVal val="#ppt_x"/>
                                          </p:val>
                                        </p:tav>
                                      </p:tavLst>
                                    </p:anim>
                                    <p:anim calcmode="lin" valueType="num">
                                      <p:cBhvr additive="base">
                                        <p:cTn id="8" dur="1000" fill="hold"/>
                                        <p:tgtEl>
                                          <p:spTgt spid="2170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7091">
                                            <p:txEl>
                                              <p:pRg st="0" end="0"/>
                                            </p:txEl>
                                          </p:spTgt>
                                        </p:tgtEl>
                                        <p:attrNameLst>
                                          <p:attrName>style.visibility</p:attrName>
                                        </p:attrNameLst>
                                      </p:cBhvr>
                                      <p:to>
                                        <p:strVal val="visible"/>
                                      </p:to>
                                    </p:set>
                                    <p:anim calcmode="lin" valueType="num">
                                      <p:cBhvr additive="base">
                                        <p:cTn id="13" dur="1000" fill="hold"/>
                                        <p:tgtEl>
                                          <p:spTgt spid="217091">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1709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normAutofit fontScale="90000"/>
          </a:bodyPr>
          <a:lstStyle/>
          <a:p>
            <a:pPr eaLnBrk="1" hangingPunct="1">
              <a:defRPr/>
            </a:pPr>
            <a:r>
              <a:rPr lang="fa-IR" sz="4000" dirty="0">
                <a:cs typeface="B Mitra" pitchFamily="2" charset="-78"/>
              </a:rPr>
              <a:t>ابزارهای ترویج یک محصول</a:t>
            </a:r>
            <a:br>
              <a:rPr lang="fa-IR" sz="4000" dirty="0">
                <a:cs typeface="B Mitra" pitchFamily="2" charset="-78"/>
              </a:rPr>
            </a:br>
            <a:r>
              <a:rPr lang="en-US" sz="4000" dirty="0">
                <a:cs typeface="B Mitra" pitchFamily="2" charset="-78"/>
              </a:rPr>
              <a:t>Promotion Vehicles</a:t>
            </a:r>
          </a:p>
        </p:txBody>
      </p:sp>
      <p:sp>
        <p:nvSpPr>
          <p:cNvPr id="229379" name="Rectangle 3"/>
          <p:cNvSpPr>
            <a:spLocks noGrp="1" noChangeArrowheads="1"/>
          </p:cNvSpPr>
          <p:nvPr>
            <p:ph type="body" idx="1"/>
          </p:nvPr>
        </p:nvSpPr>
        <p:spPr/>
        <p:txBody>
          <a:bodyPr/>
          <a:lstStyle/>
          <a:p>
            <a:pPr marL="609600" indent="-609600" algn="r" rtl="1" eaLnBrk="1" hangingPunct="1">
              <a:buFontTx/>
              <a:buAutoNum type="arabicPeriod"/>
              <a:defRPr/>
            </a:pPr>
            <a:r>
              <a:rPr lang="fa-IR" dirty="0">
                <a:latin typeface="Arial" charset="0"/>
                <a:cs typeface="B Mitra" pitchFamily="2" charset="-78"/>
              </a:rPr>
              <a:t>تبل</a:t>
            </a:r>
            <a:r>
              <a:rPr lang="ar-SA" dirty="0">
                <a:latin typeface="Arial" charset="0"/>
                <a:cs typeface="B Mitra" pitchFamily="2" charset="-78"/>
              </a:rPr>
              <a:t>ي</a:t>
            </a:r>
            <a:r>
              <a:rPr lang="fa-IR" dirty="0">
                <a:latin typeface="Arial" charset="0"/>
                <a:cs typeface="B Mitra" pitchFamily="2" charset="-78"/>
              </a:rPr>
              <a:t>غات</a:t>
            </a:r>
            <a:r>
              <a:rPr lang="en-US" dirty="0">
                <a:latin typeface="Arial" charset="0"/>
                <a:cs typeface="B Mitra" pitchFamily="2" charset="-78"/>
              </a:rPr>
              <a:t> </a:t>
            </a:r>
            <a:r>
              <a:rPr lang="en-US" dirty="0" smtClean="0">
                <a:latin typeface="Arial" charset="0"/>
                <a:cs typeface="B Mitra" pitchFamily="2" charset="-78"/>
              </a:rPr>
              <a:t>                                  </a:t>
            </a:r>
            <a:r>
              <a:rPr lang="fa-IR" dirty="0" smtClean="0">
                <a:latin typeface="Arial" charset="0"/>
                <a:cs typeface="B Mitra" pitchFamily="2" charset="-78"/>
              </a:rPr>
              <a:t> </a:t>
            </a:r>
            <a:r>
              <a:rPr lang="en-US" dirty="0" smtClean="0">
                <a:latin typeface="Arial" charset="0"/>
                <a:cs typeface="B Mitra" pitchFamily="2" charset="-78"/>
              </a:rPr>
              <a:t> </a:t>
            </a:r>
            <a:r>
              <a:rPr lang="en-US" dirty="0">
                <a:latin typeface="Arial" charset="0"/>
                <a:cs typeface="B Mitra" pitchFamily="2" charset="-78"/>
              </a:rPr>
              <a:t>Advertising</a:t>
            </a:r>
            <a:endParaRPr lang="fa-IR" dirty="0">
              <a:latin typeface="Arial" charset="0"/>
              <a:cs typeface="B Mitra" pitchFamily="2" charset="-78"/>
            </a:endParaRPr>
          </a:p>
          <a:p>
            <a:pPr marL="609600" indent="-609600" algn="r" rtl="1" eaLnBrk="1" hangingPunct="1">
              <a:buFontTx/>
              <a:buAutoNum type="arabicPeriod"/>
              <a:defRPr/>
            </a:pPr>
            <a:r>
              <a:rPr lang="fa-IR" dirty="0">
                <a:latin typeface="Arial" charset="0"/>
                <a:cs typeface="B Mitra" pitchFamily="2" charset="-78"/>
              </a:rPr>
              <a:t>وقا</a:t>
            </a:r>
            <a:r>
              <a:rPr lang="ar-SA" dirty="0">
                <a:latin typeface="Arial" charset="0"/>
                <a:cs typeface="B Mitra" pitchFamily="2" charset="-78"/>
              </a:rPr>
              <a:t>ي</a:t>
            </a:r>
            <a:r>
              <a:rPr lang="fa-IR" dirty="0">
                <a:latin typeface="Arial" charset="0"/>
                <a:cs typeface="B Mitra" pitchFamily="2" charset="-78"/>
              </a:rPr>
              <a:t>ع و مناسبت ها</a:t>
            </a:r>
            <a:r>
              <a:rPr lang="en-US" dirty="0">
                <a:latin typeface="Arial" charset="0"/>
                <a:cs typeface="B Mitra" pitchFamily="2" charset="-78"/>
              </a:rPr>
              <a:t>Events </a:t>
            </a:r>
            <a:r>
              <a:rPr lang="en-US" dirty="0" smtClean="0">
                <a:latin typeface="Arial" charset="0"/>
                <a:cs typeface="B Mitra" pitchFamily="2" charset="-78"/>
              </a:rPr>
              <a:t>                              </a:t>
            </a:r>
            <a:r>
              <a:rPr lang="fa-IR" dirty="0" smtClean="0">
                <a:latin typeface="Arial" charset="0"/>
                <a:cs typeface="B Mitra" pitchFamily="2" charset="-78"/>
              </a:rPr>
              <a:t> </a:t>
            </a:r>
            <a:endParaRPr lang="fa-IR" dirty="0">
              <a:latin typeface="Arial" charset="0"/>
              <a:cs typeface="B Mitra" pitchFamily="2" charset="-78"/>
            </a:endParaRPr>
          </a:p>
          <a:p>
            <a:pPr marL="609600" indent="-609600" algn="r" rtl="1" eaLnBrk="1" hangingPunct="1">
              <a:buFontTx/>
              <a:buAutoNum type="arabicPeriod"/>
              <a:defRPr/>
            </a:pPr>
            <a:r>
              <a:rPr lang="fa-IR" dirty="0">
                <a:latin typeface="Arial" charset="0"/>
                <a:cs typeface="B Mitra" pitchFamily="2" charset="-78"/>
              </a:rPr>
              <a:t>ارتباطات رسانه ا</a:t>
            </a:r>
            <a:r>
              <a:rPr lang="ar-SA" dirty="0">
                <a:latin typeface="Arial" charset="0"/>
                <a:cs typeface="B Mitra" pitchFamily="2" charset="-78"/>
              </a:rPr>
              <a:t>ي</a:t>
            </a:r>
            <a:r>
              <a:rPr lang="en-US" dirty="0">
                <a:latin typeface="Arial" charset="0"/>
                <a:cs typeface="B Mitra" pitchFamily="2" charset="-78"/>
              </a:rPr>
              <a:t>       </a:t>
            </a:r>
            <a:r>
              <a:rPr lang="fa-IR" dirty="0" smtClean="0">
                <a:latin typeface="Arial" charset="0"/>
                <a:cs typeface="B Mitra" pitchFamily="2" charset="-78"/>
              </a:rPr>
              <a:t>   </a:t>
            </a:r>
            <a:r>
              <a:rPr lang="en-US" dirty="0" smtClean="0">
                <a:latin typeface="Arial" charset="0"/>
                <a:cs typeface="B Mitra" pitchFamily="2" charset="-78"/>
              </a:rPr>
              <a:t>       </a:t>
            </a:r>
            <a:r>
              <a:rPr lang="fa-IR" dirty="0" smtClean="0">
                <a:latin typeface="Arial" charset="0"/>
                <a:cs typeface="B Mitra" pitchFamily="2" charset="-78"/>
              </a:rPr>
              <a:t> </a:t>
            </a:r>
            <a:r>
              <a:rPr lang="en-US" dirty="0">
                <a:latin typeface="Arial" charset="0"/>
                <a:cs typeface="B Mitra" pitchFamily="2" charset="-78"/>
              </a:rPr>
              <a:t>Media Relations</a:t>
            </a:r>
            <a:endParaRPr lang="fa-IR" dirty="0">
              <a:latin typeface="Arial" charset="0"/>
              <a:cs typeface="B Mitra" pitchFamily="2" charset="-78"/>
            </a:endParaRPr>
          </a:p>
          <a:p>
            <a:pPr marL="609600" indent="-609600" algn="r" rtl="1" eaLnBrk="1" hangingPunct="1">
              <a:buFontTx/>
              <a:buAutoNum type="arabicPeriod"/>
              <a:defRPr/>
            </a:pPr>
            <a:r>
              <a:rPr lang="fa-IR" dirty="0">
                <a:latin typeface="Arial" charset="0"/>
                <a:cs typeface="B Mitra" pitchFamily="2" charset="-78"/>
              </a:rPr>
              <a:t>فروش فرد</a:t>
            </a:r>
            <a:r>
              <a:rPr lang="ar-SA" dirty="0">
                <a:latin typeface="Arial" charset="0"/>
                <a:cs typeface="B Mitra" pitchFamily="2" charset="-78"/>
              </a:rPr>
              <a:t>ي</a:t>
            </a:r>
            <a:r>
              <a:rPr lang="en-US" dirty="0">
                <a:latin typeface="Arial" charset="0"/>
                <a:cs typeface="B Mitra" pitchFamily="2" charset="-78"/>
              </a:rPr>
              <a:t>                      </a:t>
            </a:r>
            <a:r>
              <a:rPr lang="fa-IR" dirty="0">
                <a:latin typeface="Arial" charset="0"/>
                <a:cs typeface="B Mitra" pitchFamily="2" charset="-78"/>
              </a:rPr>
              <a:t> </a:t>
            </a:r>
            <a:r>
              <a:rPr lang="en-US" dirty="0">
                <a:latin typeface="Arial" charset="0"/>
                <a:cs typeface="B Mitra" pitchFamily="2" charset="-78"/>
              </a:rPr>
              <a:t>Personal Selling</a:t>
            </a:r>
            <a:endParaRPr lang="fa-IR" dirty="0">
              <a:latin typeface="Arial" charset="0"/>
              <a:cs typeface="B Mitra" pitchFamily="2" charset="-78"/>
            </a:endParaRPr>
          </a:p>
          <a:p>
            <a:pPr marL="609600" indent="-609600" algn="r" rtl="1" eaLnBrk="1" hangingPunct="1">
              <a:buFontTx/>
              <a:buAutoNum type="arabicPeriod"/>
              <a:defRPr/>
            </a:pPr>
            <a:r>
              <a:rPr lang="fa-IR" dirty="0">
                <a:latin typeface="Arial" charset="0"/>
                <a:cs typeface="B Mitra" pitchFamily="2" charset="-78"/>
              </a:rPr>
              <a:t>سرگرم</a:t>
            </a:r>
            <a:r>
              <a:rPr lang="ar-SA" dirty="0">
                <a:latin typeface="Arial" charset="0"/>
                <a:cs typeface="B Mitra" pitchFamily="2" charset="-78"/>
              </a:rPr>
              <a:t>ي</a:t>
            </a:r>
            <a:r>
              <a:rPr lang="en-US" dirty="0">
                <a:latin typeface="Arial" charset="0"/>
                <a:cs typeface="B Mitra" pitchFamily="2" charset="-78"/>
              </a:rPr>
              <a:t>                              </a:t>
            </a:r>
            <a:r>
              <a:rPr lang="fa-IR" dirty="0">
                <a:latin typeface="Arial" charset="0"/>
                <a:cs typeface="B Mitra" pitchFamily="2" charset="-78"/>
              </a:rPr>
              <a:t> </a:t>
            </a:r>
            <a:r>
              <a:rPr lang="en-US" dirty="0">
                <a:latin typeface="Arial" charset="0"/>
                <a:cs typeface="B Mitra" pitchFamily="2" charset="-78"/>
              </a:rPr>
              <a:t> Entertainment</a:t>
            </a:r>
            <a:endParaRPr lang="fa-IR" dirty="0">
              <a:latin typeface="Arial" charset="0"/>
              <a:cs typeface="B Mitra" pitchFamily="2" charset="-78"/>
            </a:endParaRPr>
          </a:p>
          <a:p>
            <a:pPr marL="609600" indent="-609600" algn="r" rtl="1" eaLnBrk="1" hangingPunct="1">
              <a:buFontTx/>
              <a:buAutoNum type="arabicPeriod"/>
              <a:defRPr/>
            </a:pPr>
            <a:r>
              <a:rPr lang="fa-IR" dirty="0">
                <a:latin typeface="Arial" charset="0"/>
                <a:cs typeface="B Mitra" pitchFamily="2" charset="-78"/>
              </a:rPr>
              <a:t>پست مستق</a:t>
            </a:r>
            <a:r>
              <a:rPr lang="ar-SA" dirty="0">
                <a:latin typeface="Arial" charset="0"/>
                <a:cs typeface="B Mitra" pitchFamily="2" charset="-78"/>
              </a:rPr>
              <a:t>ي</a:t>
            </a:r>
            <a:r>
              <a:rPr lang="fa-IR" dirty="0">
                <a:latin typeface="Arial" charset="0"/>
                <a:cs typeface="B Mitra" pitchFamily="2" charset="-78"/>
              </a:rPr>
              <a:t>م</a:t>
            </a:r>
            <a:r>
              <a:rPr lang="en-US" dirty="0">
                <a:latin typeface="Arial" charset="0"/>
                <a:cs typeface="B Mitra" pitchFamily="2" charset="-78"/>
              </a:rPr>
              <a:t>       </a:t>
            </a:r>
            <a:r>
              <a:rPr lang="fa-IR" dirty="0" smtClean="0">
                <a:latin typeface="Arial" charset="0"/>
                <a:cs typeface="B Mitra" pitchFamily="2" charset="-78"/>
              </a:rPr>
              <a:t> </a:t>
            </a:r>
            <a:r>
              <a:rPr lang="en-US" dirty="0" smtClean="0">
                <a:latin typeface="Arial" charset="0"/>
                <a:cs typeface="B Mitra" pitchFamily="2" charset="-78"/>
              </a:rPr>
              <a:t>                       </a:t>
            </a:r>
            <a:r>
              <a:rPr lang="fa-IR" dirty="0" smtClean="0">
                <a:latin typeface="Arial" charset="0"/>
                <a:cs typeface="B Mitra" pitchFamily="2" charset="-78"/>
              </a:rPr>
              <a:t> </a:t>
            </a:r>
            <a:r>
              <a:rPr lang="en-US" dirty="0" smtClean="0">
                <a:latin typeface="Arial" charset="0"/>
                <a:cs typeface="B Mitra" pitchFamily="2" charset="-78"/>
              </a:rPr>
              <a:t> </a:t>
            </a:r>
            <a:r>
              <a:rPr lang="en-US" dirty="0">
                <a:latin typeface="Arial" charset="0"/>
                <a:cs typeface="B Mitra" pitchFamily="2" charset="-78"/>
              </a:rPr>
              <a:t>Direct Mail</a:t>
            </a:r>
          </a:p>
          <a:p>
            <a:pPr marL="609600" indent="-609600" eaLnBrk="1" hangingPunct="1">
              <a:defRPr/>
            </a:pPr>
            <a:endParaRPr lang="en-US" dirty="0">
              <a:cs typeface="B Mitra" pitchFamily="2" charset="-7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a-IR" dirty="0" smtClean="0">
                <a:cs typeface="B Nazanin" pitchFamily="2" charset="-78"/>
              </a:rPr>
              <a:t>خسته نباشید</a:t>
            </a:r>
            <a:endParaRPr lang="en-US" dirty="0">
              <a:cs typeface="B Nazanin" pitchFamily="2" charset="-78"/>
            </a:endParaRPr>
          </a:p>
        </p:txBody>
      </p:sp>
      <p:sp>
        <p:nvSpPr>
          <p:cNvPr id="5" name="Subtitle 4"/>
          <p:cNvSpPr>
            <a:spLocks noGrp="1"/>
          </p:cNvSpPr>
          <p:nvPr>
            <p:ph type="subTitle" idx="1"/>
          </p:nvPr>
        </p:nvSpPr>
        <p:spPr/>
        <p:txBody>
          <a:bodyPr/>
          <a:lstStyle/>
          <a:p>
            <a:r>
              <a:rPr lang="fa-IR" dirty="0" smtClean="0">
                <a:cs typeface="B Nazanin" pitchFamily="2" charset="-78"/>
              </a:rPr>
              <a:t>متشکرم</a:t>
            </a:r>
            <a:endParaRPr lang="en-US" dirty="0">
              <a:cs typeface="B Nazanin" pitchFamily="2" charset="-78"/>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cs typeface="B Nazanin" pitchFamily="2" charset="-78"/>
              </a:rPr>
              <a:t>جلب حمايت همه جانبه (</a:t>
            </a:r>
            <a:r>
              <a:rPr lang="en-US" b="1" dirty="0" smtClean="0">
                <a:cs typeface="B Nazanin" pitchFamily="2" charset="-78"/>
              </a:rPr>
              <a:t>Advocacy</a:t>
            </a:r>
            <a:r>
              <a:rPr lang="fa-IR" b="1" dirty="0" smtClean="0">
                <a:cs typeface="B Nazanin" pitchFamily="2" charset="-78"/>
              </a:rPr>
              <a:t>)</a:t>
            </a:r>
            <a:endParaRPr lang="fa-IR" dirty="0">
              <a:cs typeface="B Nazanin" pitchFamily="2" charset="-78"/>
            </a:endParaRPr>
          </a:p>
        </p:txBody>
      </p:sp>
      <p:sp>
        <p:nvSpPr>
          <p:cNvPr id="3" name="Content Placeholder 2"/>
          <p:cNvSpPr>
            <a:spLocks noGrp="1"/>
          </p:cNvSpPr>
          <p:nvPr>
            <p:ph sz="quarter" idx="1"/>
          </p:nvPr>
        </p:nvSpPr>
        <p:spPr/>
        <p:txBody>
          <a:bodyPr/>
          <a:lstStyle/>
          <a:p>
            <a:pPr algn="just" rtl="1">
              <a:buNone/>
            </a:pPr>
            <a:r>
              <a:rPr lang="fa-IR" dirty="0" smtClean="0">
                <a:cs typeface="B Nazanin" pitchFamily="2" charset="-78"/>
              </a:rPr>
              <a:t>حمايت همه جانبه يکي از راهبردهاي اساسي ارتقاء سلامت (</a:t>
            </a:r>
            <a:r>
              <a:rPr lang="en-US" dirty="0" smtClean="0">
                <a:cs typeface="B Nazanin" pitchFamily="2" charset="-78"/>
              </a:rPr>
              <a:t>Health promotion</a:t>
            </a:r>
            <a:r>
              <a:rPr lang="fa-IR" dirty="0" smtClean="0">
                <a:cs typeface="B Nazanin" pitchFamily="2" charset="-78"/>
              </a:rPr>
              <a:t>) است. جلب حمايت همه جانبه، راهکاري براي ايجاد تغيير در سياست ها و خط مشي هاي بهداشت عمومي ‌با </a:t>
            </a:r>
            <a:r>
              <a:rPr lang="fa-IR" dirty="0" smtClean="0">
                <a:solidFill>
                  <a:srgbClr val="FFFF00"/>
                </a:solidFill>
                <a:cs typeface="B Nazanin" pitchFamily="2" charset="-78"/>
              </a:rPr>
              <a:t>کمک افراد فعال، مسئول و يا سياستگزاران سازمان ها بوده که با استفاده از راهکارهاي مختلف و از جمله ارتباطات و جلب مشارکت انجام مي‌شود. </a:t>
            </a:r>
            <a:r>
              <a:rPr lang="fa-IR" dirty="0" smtClean="0">
                <a:cs typeface="B Nazanin" pitchFamily="2" charset="-78"/>
              </a:rPr>
              <a:t>اين راهکارها در حقيقت براي ايجاد تغيير يا اصلاح خط مشي ها و سياست هاي موجود و نيز براي اجراي مؤثر و تقويت آنها مي‌باشد. </a:t>
            </a:r>
            <a:endParaRPr lang="en-US" dirty="0" smtClean="0">
              <a:cs typeface="B Nazanin" pitchFamily="2" charset="-78"/>
            </a:endParaRPr>
          </a:p>
          <a:p>
            <a:pPr algn="just" rtl="1">
              <a:buNone/>
            </a:pPr>
            <a:endParaRPr lang="en-US" dirty="0" smtClean="0">
              <a:cs typeface="B Nazanin" pitchFamily="2" charset="-7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534400" cy="1285884"/>
          </a:xfrm>
        </p:spPr>
        <p:txBody>
          <a:bodyPr>
            <a:noAutofit/>
          </a:bodyPr>
          <a:lstStyle/>
          <a:p>
            <a:r>
              <a:rPr lang="fa-IR" sz="3200" b="1" dirty="0" smtClean="0">
                <a:cs typeface="B Nazanin" pitchFamily="2" charset="-78"/>
              </a:rPr>
              <a:t/>
            </a:r>
            <a:br>
              <a:rPr lang="fa-IR" sz="3200" b="1" dirty="0" smtClean="0">
                <a:cs typeface="B Nazanin" pitchFamily="2" charset="-78"/>
              </a:rPr>
            </a:br>
            <a:r>
              <a:rPr lang="fa-IR" sz="3600" b="1" dirty="0" smtClean="0">
                <a:cs typeface="B Nazanin" pitchFamily="2" charset="-78"/>
              </a:rPr>
              <a:t>عناصر اساسي در جلب حمايت همه جانبه </a:t>
            </a:r>
            <a:r>
              <a:rPr lang="en-US" sz="3200" dirty="0" smtClean="0">
                <a:cs typeface="B Nazanin" pitchFamily="2" charset="-78"/>
              </a:rPr>
              <a:t/>
            </a:r>
            <a:br>
              <a:rPr lang="en-US" sz="3200" dirty="0" smtClean="0">
                <a:cs typeface="B Nazanin" pitchFamily="2" charset="-78"/>
              </a:rPr>
            </a:br>
            <a:endParaRPr lang="fa-IR" sz="3200" dirty="0">
              <a:cs typeface="B Nazanin" pitchFamily="2" charset="-78"/>
            </a:endParaRPr>
          </a:p>
        </p:txBody>
      </p:sp>
      <p:sp>
        <p:nvSpPr>
          <p:cNvPr id="3" name="Content Placeholder 2"/>
          <p:cNvSpPr>
            <a:spLocks noGrp="1"/>
          </p:cNvSpPr>
          <p:nvPr>
            <p:ph sz="quarter" idx="1"/>
          </p:nvPr>
        </p:nvSpPr>
        <p:spPr/>
        <p:txBody>
          <a:bodyPr>
            <a:normAutofit/>
          </a:bodyPr>
          <a:lstStyle/>
          <a:p>
            <a:pPr algn="just" rtl="1">
              <a:buNone/>
            </a:pPr>
            <a:r>
              <a:rPr lang="fa-IR" dirty="0" smtClean="0">
                <a:cs typeface="B Nazanin" pitchFamily="2" charset="-78"/>
              </a:rPr>
              <a:t>هر چند که راهبردها و تکنيک هاي خاص جلب حمايت همه جانبه ممکن است متفاوت باشند اما عناصر زير، بلوک هاي اساسي ساخت يک برنامه جلب حمايت همه جانبه را تشکيل مي‌دهند. </a:t>
            </a:r>
            <a:endParaRPr lang="en-US" dirty="0" smtClean="0">
              <a:cs typeface="B Nazanin" pitchFamily="2" charset="-78"/>
            </a:endParaRPr>
          </a:p>
          <a:p>
            <a:pPr algn="just" rtl="1">
              <a:buNone/>
            </a:pPr>
            <a:endParaRPr lang="fa-IR" dirty="0">
              <a:cs typeface="B Nazanin" pitchFamily="2" charset="-78"/>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b="1" dirty="0" smtClean="0">
                <a:cs typeface="B Nazanin" pitchFamily="2" charset="-78"/>
              </a:rPr>
              <a:t>عناصر اساسي در جلب حمايت همه جانبه(ادامه)</a:t>
            </a:r>
            <a:endParaRPr lang="fa-IR" dirty="0"/>
          </a:p>
        </p:txBody>
      </p:sp>
      <p:sp>
        <p:nvSpPr>
          <p:cNvPr id="3" name="Content Placeholder 2"/>
          <p:cNvSpPr>
            <a:spLocks noGrp="1"/>
          </p:cNvSpPr>
          <p:nvPr>
            <p:ph sz="quarter" idx="1"/>
          </p:nvPr>
        </p:nvSpPr>
        <p:spPr/>
        <p:txBody>
          <a:bodyPr>
            <a:normAutofit lnSpcReduction="10000"/>
          </a:bodyPr>
          <a:lstStyle/>
          <a:p>
            <a:pPr algn="r" rtl="1"/>
            <a:r>
              <a:rPr lang="fa-IR" dirty="0" smtClean="0">
                <a:cs typeface="B Nazanin" pitchFamily="2" charset="-78"/>
              </a:rPr>
              <a:t>اهداف </a:t>
            </a:r>
            <a:r>
              <a:rPr lang="en-US" dirty="0" smtClean="0">
                <a:cs typeface="B Nazanin" pitchFamily="2" charset="-78"/>
              </a:rPr>
              <a:t>(Objectives)</a:t>
            </a:r>
            <a:endParaRPr lang="fa-IR" dirty="0" smtClean="0">
              <a:cs typeface="B Nazanin" pitchFamily="2" charset="-78"/>
            </a:endParaRPr>
          </a:p>
          <a:p>
            <a:pPr lvl="0" algn="r" rtl="1"/>
            <a:r>
              <a:rPr lang="fa-IR" dirty="0" smtClean="0">
                <a:cs typeface="B Nazanin" pitchFamily="2" charset="-78"/>
              </a:rPr>
              <a:t>داده‌ها</a:t>
            </a:r>
            <a:r>
              <a:rPr lang="en-US" dirty="0" smtClean="0">
                <a:cs typeface="B Nazanin" pitchFamily="2" charset="-78"/>
              </a:rPr>
              <a:t>(Data)</a:t>
            </a:r>
          </a:p>
          <a:p>
            <a:pPr lvl="0" algn="r" rtl="1"/>
            <a:r>
              <a:rPr lang="fa-IR" dirty="0" smtClean="0">
                <a:cs typeface="B Nazanin" pitchFamily="2" charset="-78"/>
              </a:rPr>
              <a:t>مخاطبين </a:t>
            </a:r>
            <a:r>
              <a:rPr lang="en-US" dirty="0" smtClean="0">
                <a:cs typeface="B Nazanin" pitchFamily="2" charset="-78"/>
              </a:rPr>
              <a:t>(Audiences)</a:t>
            </a:r>
          </a:p>
          <a:p>
            <a:pPr lvl="0" algn="r" rtl="1"/>
            <a:r>
              <a:rPr lang="fa-IR" dirty="0" smtClean="0">
                <a:cs typeface="B Nazanin" pitchFamily="2" charset="-78"/>
              </a:rPr>
              <a:t>پيام ها </a:t>
            </a:r>
            <a:r>
              <a:rPr lang="en-US" dirty="0" smtClean="0">
                <a:cs typeface="B Nazanin" pitchFamily="2" charset="-78"/>
              </a:rPr>
              <a:t>(Messages)</a:t>
            </a:r>
          </a:p>
          <a:p>
            <a:pPr lvl="0" algn="r" rtl="1"/>
            <a:r>
              <a:rPr lang="fa-IR" dirty="0" smtClean="0">
                <a:cs typeface="B Nazanin" pitchFamily="2" charset="-78"/>
              </a:rPr>
              <a:t>ائتلاف </a:t>
            </a:r>
            <a:r>
              <a:rPr lang="en-US" dirty="0" smtClean="0">
                <a:cs typeface="B Nazanin" pitchFamily="2" charset="-78"/>
              </a:rPr>
              <a:t>(Coalitions)</a:t>
            </a:r>
          </a:p>
          <a:p>
            <a:pPr lvl="0" algn="r" rtl="1"/>
            <a:r>
              <a:rPr lang="fa-IR" dirty="0" smtClean="0">
                <a:cs typeface="B Nazanin" pitchFamily="2" charset="-78"/>
              </a:rPr>
              <a:t>بيان و ايراد سخن </a:t>
            </a:r>
            <a:r>
              <a:rPr lang="en-US" dirty="0" smtClean="0">
                <a:cs typeface="B Nazanin" pitchFamily="2" charset="-78"/>
              </a:rPr>
              <a:t>(Presentation)</a:t>
            </a:r>
          </a:p>
          <a:p>
            <a:pPr lvl="0" algn="r" rtl="1"/>
            <a:r>
              <a:rPr lang="fa-IR" dirty="0" smtClean="0">
                <a:cs typeface="B Nazanin" pitchFamily="2" charset="-78"/>
              </a:rPr>
              <a:t>جلب منابع مالي </a:t>
            </a:r>
            <a:r>
              <a:rPr lang="en-US" dirty="0" smtClean="0">
                <a:cs typeface="B Nazanin" pitchFamily="2" charset="-78"/>
              </a:rPr>
              <a:t>(Fundraising)</a:t>
            </a:r>
          </a:p>
          <a:p>
            <a:pPr lvl="0" algn="r" rtl="1"/>
            <a:r>
              <a:rPr lang="fa-IR" dirty="0" smtClean="0">
                <a:cs typeface="B Nazanin" pitchFamily="2" charset="-78"/>
              </a:rPr>
              <a:t>ارزشيابي </a:t>
            </a:r>
            <a:r>
              <a:rPr lang="en-US" dirty="0" smtClean="0">
                <a:cs typeface="B Nazanin" pitchFamily="2" charset="-78"/>
              </a:rPr>
              <a:t>(Evaluation)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انتخاب اهدف اختصاصي</a:t>
            </a:r>
            <a:endParaRPr lang="fa-IR" dirty="0">
              <a:cs typeface="B Nazanin"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rtl="1">
              <a:buNone/>
            </a:pPr>
            <a:r>
              <a:rPr lang="fa-IR" dirty="0" smtClean="0">
                <a:cs typeface="B Nazanin" pitchFamily="2" charset="-78"/>
              </a:rPr>
              <a:t>براي اينکه اقدامات جلب حمايت همه جانبه موفقيت آميز باشند، هدف کلي بايد به اهداف اختصاصي خرد شود. اهداف اختصاصي بايد در پاسخ به سوالات زير طراحي و تدوين شوند. آيا مسأله/موضوع مي‌تواندگروه‌هاي مختلفي را در يک ائتلاف نيرومند دور هم جمع کند؟ آيا به هدف اختصاصي تدوين شده مي‌توان دست يافت؟ آيا هدف اختصاصي تدوين شده مشکل را به درستي عنوان و مطرح مي‌کند؟</a:t>
            </a:r>
            <a:endParaRPr lang="en-US" dirty="0" smtClean="0">
              <a:cs typeface="B Nazanin" pitchFamily="2" charset="-78"/>
            </a:endParaRPr>
          </a:p>
          <a:p>
            <a:pPr algn="just">
              <a:buNone/>
            </a:pPr>
            <a:endParaRPr lang="en-US" dirty="0" smtClean="0">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914400" y="274638"/>
            <a:ext cx="7772400" cy="715962"/>
          </a:xfrm>
        </p:spPr>
        <p:txBody>
          <a:bodyPr>
            <a:normAutofit fontScale="90000"/>
          </a:bodyPr>
          <a:lstStyle/>
          <a:p>
            <a:pPr algn="ctr"/>
            <a:r>
              <a:rPr lang="fa-IR" smtClean="0">
                <a:cs typeface="B Homa" pitchFamily="2" charset="-78"/>
              </a:rPr>
              <a:t>مدیریت عوامل خطر سلامت</a:t>
            </a:r>
          </a:p>
        </p:txBody>
      </p:sp>
      <p:graphicFrame>
        <p:nvGraphicFramePr>
          <p:cNvPr id="4" name="Content Placeholder 3"/>
          <p:cNvGraphicFramePr>
            <a:graphicFrameLocks noGrp="1"/>
          </p:cNvGraphicFramePr>
          <p:nvPr>
            <p:ph sz="quarter" idx="1"/>
          </p:nvPr>
        </p:nvGraphicFramePr>
        <p:xfrm>
          <a:off x="152400" y="1219200"/>
          <a:ext cx="8991600" cy="167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Down Arrow 10"/>
          <p:cNvSpPr/>
          <p:nvPr/>
        </p:nvSpPr>
        <p:spPr>
          <a:xfrm>
            <a:off x="1828800" y="914400"/>
            <a:ext cx="838200" cy="7493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12" name="Rectangle 11"/>
          <p:cNvSpPr/>
          <p:nvPr/>
        </p:nvSpPr>
        <p:spPr>
          <a:xfrm>
            <a:off x="2895600" y="2971800"/>
            <a:ext cx="4267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sz="2000" dirty="0"/>
              <a:t>Health risk factor management</a:t>
            </a:r>
            <a:endParaRPr lang="fa-IR" sz="2000" dirty="0"/>
          </a:p>
        </p:txBody>
      </p:sp>
      <p:sp>
        <p:nvSpPr>
          <p:cNvPr id="30726" name="TextBox 12"/>
          <p:cNvSpPr txBox="1">
            <a:spLocks noChangeArrowheads="1"/>
          </p:cNvSpPr>
          <p:nvPr/>
        </p:nvSpPr>
        <p:spPr bwMode="auto">
          <a:xfrm>
            <a:off x="285720" y="3571876"/>
            <a:ext cx="2057400" cy="369888"/>
          </a:xfrm>
          <a:prstGeom prst="rect">
            <a:avLst/>
          </a:prstGeom>
          <a:noFill/>
          <a:ln w="9525">
            <a:noFill/>
            <a:miter lim="800000"/>
            <a:headEnd/>
            <a:tailEnd/>
          </a:ln>
        </p:spPr>
        <p:txBody>
          <a:bodyPr>
            <a:spAutoFit/>
          </a:bodyPr>
          <a:lstStyle/>
          <a:p>
            <a:r>
              <a:rPr lang="en-US" dirty="0"/>
              <a:t>Community  level</a:t>
            </a:r>
            <a:endParaRPr lang="fa-IR" dirty="0"/>
          </a:p>
        </p:txBody>
      </p:sp>
      <p:pic>
        <p:nvPicPr>
          <p:cNvPr id="30727" name="Picture 7" descr="00601-group-of-people.jpg"/>
          <p:cNvPicPr>
            <a:picLocks noChangeAspect="1"/>
          </p:cNvPicPr>
          <p:nvPr/>
        </p:nvPicPr>
        <p:blipFill>
          <a:blip r:embed="rId7" cstate="print"/>
          <a:srcRect/>
          <a:stretch>
            <a:fillRect/>
          </a:stretch>
        </p:blipFill>
        <p:spPr bwMode="auto">
          <a:xfrm>
            <a:off x="990600" y="2667000"/>
            <a:ext cx="755650" cy="75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استفاده از داده‌ها و تحقيق در جلب حمايت همه جانبه</a:t>
            </a:r>
            <a:endParaRPr lang="fa-IR" dirty="0">
              <a:cs typeface="B Nazanin" pitchFamily="2" charset="-78"/>
            </a:endParaRPr>
          </a:p>
        </p:txBody>
      </p:sp>
      <p:sp>
        <p:nvSpPr>
          <p:cNvPr id="3" name="Content Placeholder 2"/>
          <p:cNvSpPr>
            <a:spLocks noGrp="1"/>
          </p:cNvSpPr>
          <p:nvPr>
            <p:ph sz="quarter" idx="1"/>
          </p:nvPr>
        </p:nvSpPr>
        <p:spPr/>
        <p:txBody>
          <a:bodyPr/>
          <a:lstStyle/>
          <a:p>
            <a:pPr>
              <a:buNone/>
            </a:pPr>
            <a:endParaRPr lang="fa-IR" dirty="0" smtClean="0"/>
          </a:p>
          <a:p>
            <a:pPr>
              <a:buNone/>
            </a:pPr>
            <a:endParaRPr lang="fa-IR" dirty="0" smtClean="0"/>
          </a:p>
          <a:p>
            <a:pPr>
              <a:buNone/>
            </a:pPr>
            <a:endParaRPr lang="fa-IR" dirty="0" smtClean="0"/>
          </a:p>
          <a:p>
            <a:pPr algn="just" rtl="1">
              <a:buNone/>
            </a:pPr>
            <a:r>
              <a:rPr lang="fa-IR" dirty="0" smtClean="0">
                <a:cs typeface="B Nazanin" pitchFamily="2" charset="-78"/>
              </a:rPr>
              <a:t>داده‌ها و نتايج تحقيقات در فرآيند انتخاب آگاهانه مشکل، شناسايي راه حل ها و تعيين اهداف واقعي ضروري هستند. همچنين از داده‌هاي خوب در بحث هاي متقاعد کننده دو و يا چند جانبه مي‌توان استفاده نمود. </a:t>
            </a:r>
            <a:endParaRPr lang="en-US" dirty="0" smtClean="0">
              <a:cs typeface="B Nazanin" pitchFamily="2" charset="-78"/>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00136"/>
          </a:xfrm>
        </p:spPr>
        <p:txBody>
          <a:bodyPr>
            <a:normAutofit fontScale="90000"/>
          </a:bodyPr>
          <a:lstStyle/>
          <a:p>
            <a:r>
              <a:rPr lang="fa-IR" b="1" dirty="0" smtClean="0"/>
              <a:t/>
            </a:r>
            <a:br>
              <a:rPr lang="fa-IR" b="1" dirty="0" smtClean="0"/>
            </a:br>
            <a:r>
              <a:rPr lang="fa-IR" b="1" dirty="0" smtClean="0">
                <a:cs typeface="B Nazanin" pitchFamily="2" charset="-78"/>
              </a:rPr>
              <a:t>شناسايي مخاطبين برنامه جلب حمايت همه جانبه</a:t>
            </a:r>
            <a:r>
              <a:rPr lang="fa-IR" dirty="0" smtClean="0"/>
              <a:t/>
            </a:r>
            <a:br>
              <a:rPr lang="fa-IR" dirty="0" smtClean="0"/>
            </a:br>
            <a:endParaRPr lang="fa-IR" dirty="0"/>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endParaRPr lang="fa-IR" dirty="0" smtClean="0">
              <a:cs typeface="B Nazanin" pitchFamily="2" charset="-78"/>
            </a:endParaRPr>
          </a:p>
          <a:p>
            <a:pPr algn="just" rtl="1">
              <a:buNone/>
            </a:pPr>
            <a:r>
              <a:rPr lang="fa-IR" dirty="0" smtClean="0">
                <a:cs typeface="B Nazanin" pitchFamily="2" charset="-78"/>
              </a:rPr>
              <a:t>زماني که مسايل و اهداف برنامه، جلب حمايت همه جانبه تعيين مي‌شود، تلاش ها بايد به سوي افرادي که قدرت تصميم گيري دارند، معطوف شوند. همچنين افرادي که مي‌توانند تصميم گيران را تحت تأثير قرار دهند، به عنوان مخاطبين ثانويه ما تلقي مي‌شوند. اين افراد ممکن است در ميان پرسنل، مشاورين، رهبران مؤثر، رسانه‌ها و يا عامه مردم باشند. </a:t>
            </a:r>
            <a:endParaRPr lang="en-US" dirty="0" smtClean="0">
              <a:cs typeface="B Nazanin" pitchFamily="2" charset="-78"/>
            </a:endParaRPr>
          </a:p>
          <a:p>
            <a:pPr>
              <a:buNone/>
            </a:pPr>
            <a:endParaRPr lang="en-US"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طراحي و ارائه پيام هاي جلب حمايت همه جانبه</a:t>
            </a:r>
            <a:endParaRPr lang="fa-IR" dirty="0">
              <a:cs typeface="B Nazanin"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endParaRPr lang="fa-IR" dirty="0" smtClean="0">
              <a:cs typeface="B Nazanin" pitchFamily="2" charset="-78"/>
            </a:endParaRPr>
          </a:p>
          <a:p>
            <a:pPr algn="just" rtl="1">
              <a:buNone/>
            </a:pPr>
            <a:r>
              <a:rPr lang="fa-IR" dirty="0" smtClean="0">
                <a:cs typeface="B Nazanin" pitchFamily="2" charset="-78"/>
              </a:rPr>
              <a:t>مخاطبين گوناگون به پيام مختلف واکنش نشان مي‌دهند. براي مثال، ممکن است در يک سياست مدار انگيزه وقتي ايجاد شود ‌که متوجه گردد عده زيادي از مردمي‌که تابع حوزه وي هستند، نسبت به مشکل معيني اهتمام و توجه دارند و يا وزير بهداشت در هنگامي‌که با داده‌هاي تفصيلي شيوع يک مشکل مواجه مي‌شود، ممکن است دست به اقدامي ‌بزند. </a:t>
            </a:r>
            <a:endParaRPr lang="en-US" dirty="0" smtClean="0">
              <a:cs typeface="B Nazanin" pitchFamily="2" charset="-78"/>
            </a:endParaRPr>
          </a:p>
          <a:p>
            <a:pPr algn="just" rtl="1"/>
            <a:endParaRPr lang="fa-IR" dirty="0">
              <a:cs typeface="B Nazanin" pitchFamily="2" charset="-7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ايجاد ائتلاف</a:t>
            </a:r>
            <a:endParaRPr lang="fa-IR" dirty="0">
              <a:cs typeface="B Nazanin" pitchFamily="2" charset="-78"/>
            </a:endParaRPr>
          </a:p>
        </p:txBody>
      </p:sp>
      <p:sp>
        <p:nvSpPr>
          <p:cNvPr id="3" name="Content Placeholder 2"/>
          <p:cNvSpPr>
            <a:spLocks noGrp="1"/>
          </p:cNvSpPr>
          <p:nvPr>
            <p:ph sz="quarter" idx="1"/>
          </p:nvPr>
        </p:nvSpPr>
        <p:spPr/>
        <p:txBody>
          <a:bodyPr>
            <a:normAutofit fontScale="92500"/>
          </a:bodyPr>
          <a:lstStyle/>
          <a:p>
            <a:pPr algn="just">
              <a:buNone/>
            </a:pPr>
            <a:endParaRPr lang="fa-IR" dirty="0" smtClean="0">
              <a:cs typeface="B Nazanin" pitchFamily="2" charset="-78"/>
            </a:endParaRPr>
          </a:p>
          <a:p>
            <a:pPr algn="just">
              <a:buNone/>
            </a:pPr>
            <a:endParaRPr lang="fa-IR" dirty="0" smtClean="0">
              <a:cs typeface="B Nazanin" pitchFamily="2" charset="-78"/>
            </a:endParaRPr>
          </a:p>
          <a:p>
            <a:pPr algn="just" rtl="1">
              <a:buNone/>
            </a:pPr>
            <a:r>
              <a:rPr lang="fa-IR" dirty="0" smtClean="0">
                <a:cs typeface="B Nazanin" pitchFamily="2" charset="-78"/>
              </a:rPr>
              <a:t>قدرت راهبردي جلب حمايت همه جانبه، اغلب در تعداد افرادي که از يک هدف حمايت مي‌کنند تجلي پيدا مي‌کند. مشارکت فعال عده زيادي از مردمي‌که منافع گوناگوني را نمايندگي مي‌کنند در برنامه‌هاي جلب حمايت همه جانبه مي‌تواند امنيت و پشتيباني سياسي از آن را فراهم کند. حتي در درون يک سازمان، ايجاد ائتلاف داخلي چند اداره براي تدوين يک برنامه جديد، مي‌تواند توافق جمعي مورد نياز براي اقدام را به وجود آورد. </a:t>
            </a:r>
            <a:endParaRPr lang="en-US" dirty="0" smtClean="0">
              <a:cs typeface="B Nazanin" pitchFamily="2" charset="-78"/>
            </a:endParaRPr>
          </a:p>
          <a:p>
            <a:pPr>
              <a:buNone/>
            </a:pPr>
            <a:endParaRPr lang="fa-IR" dirty="0">
              <a:cs typeface="B Nazanin" pitchFamily="2" charset="-78"/>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بيان مؤثر و قانع کننده</a:t>
            </a:r>
            <a:endParaRPr lang="fa-IR" dirty="0">
              <a:cs typeface="B Nazanin" pitchFamily="2" charset="-78"/>
            </a:endParaRPr>
          </a:p>
        </p:txBody>
      </p:sp>
      <p:sp>
        <p:nvSpPr>
          <p:cNvPr id="3" name="Content Placeholder 2"/>
          <p:cNvSpPr>
            <a:spLocks noGrp="1"/>
          </p:cNvSpPr>
          <p:nvPr>
            <p:ph sz="quarter" idx="1"/>
          </p:nvPr>
        </p:nvSpPr>
        <p:spPr/>
        <p:txBody>
          <a:bodyPr>
            <a:normAutofit lnSpcReduction="10000"/>
          </a:bodyPr>
          <a:lstStyle/>
          <a:p>
            <a:pPr>
              <a:buNone/>
            </a:pPr>
            <a:endParaRPr lang="fa-IR" dirty="0" smtClean="0">
              <a:cs typeface="B Nazanin" pitchFamily="2" charset="-78"/>
            </a:endParaRPr>
          </a:p>
          <a:p>
            <a:pPr algn="just" rtl="1"/>
            <a:r>
              <a:rPr lang="fa-IR" dirty="0" smtClean="0">
                <a:cs typeface="B Nazanin" pitchFamily="2" charset="-78"/>
              </a:rPr>
              <a:t>فرصت ها و موقعيت ها براي اثر گذاري بر مخاطبين اغلب محدود مي‌باشند. يک سياستمدار ممکن است تنها فرصت يک بار ملاقات براي بحث و گفت و گو به شما بدهد و ممکن است يک وزير فقط 5 دقيقه وقت صحبت با شما در يک کنفرانس را داشته باشد. </a:t>
            </a:r>
            <a:endParaRPr lang="en-US" dirty="0" smtClean="0">
              <a:cs typeface="B Nazanin" pitchFamily="2" charset="-78"/>
            </a:endParaRPr>
          </a:p>
          <a:p>
            <a:pPr algn="just" rtl="1"/>
            <a:r>
              <a:rPr lang="fa-IR" dirty="0" smtClean="0">
                <a:cs typeface="B Nazanin" pitchFamily="2" charset="-78"/>
              </a:rPr>
              <a:t>آمادگي دقيق و کامل شما براي بحث هاي قانع کننده و شيوه بيان مؤثر مي‌تواند موقعيت هاي کوچک را به موفقيت برنامه‌هاي جلب حمايت همه جانبه تبديل نمايد. </a:t>
            </a:r>
            <a:endParaRPr lang="en-US" dirty="0" smtClean="0">
              <a:cs typeface="B Nazanin" pitchFamily="2" charset="-78"/>
            </a:endParaRPr>
          </a:p>
          <a:p>
            <a:pPr>
              <a:buNone/>
            </a:pPr>
            <a:endParaRPr lang="fa-I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جلب منابع مالي</a:t>
            </a:r>
            <a:endParaRPr lang="fa-IR" dirty="0">
              <a:cs typeface="B Nazanin" pitchFamily="2" charset="-78"/>
            </a:endParaRPr>
          </a:p>
        </p:txBody>
      </p:sp>
      <p:sp>
        <p:nvSpPr>
          <p:cNvPr id="3" name="Content Placeholder 2"/>
          <p:cNvSpPr>
            <a:spLocks noGrp="1"/>
          </p:cNvSpPr>
          <p:nvPr>
            <p:ph sz="quarter" idx="1"/>
          </p:nvPr>
        </p:nvSpPr>
        <p:spPr/>
        <p:txBody>
          <a:bodyPr/>
          <a:lstStyle/>
          <a:p>
            <a:pPr>
              <a:buNone/>
            </a:pPr>
            <a:endParaRPr lang="fa-IR" dirty="0" smtClean="0">
              <a:cs typeface="B Nazanin" pitchFamily="2" charset="-78"/>
            </a:endParaRPr>
          </a:p>
          <a:p>
            <a:pPr algn="just" rtl="1">
              <a:buNone/>
            </a:pPr>
            <a:r>
              <a:rPr lang="fa-IR" dirty="0" smtClean="0">
                <a:cs typeface="B Nazanin" pitchFamily="2" charset="-78"/>
              </a:rPr>
              <a:t>بيشتر فعاليت ها و از جمله فعاليت هاي جلب حمايت همه جانبه، به منابع مالي نياز دارند. پايداري و ادامه تلاش هاي مؤثر جلب حمايت همه جانبه در دراز مدت به معني اختصاص زمان و انرژي براي جلب منابع مالي و ساير منابع مورد نياز مي‌باشد. </a:t>
            </a:r>
            <a:endParaRPr lang="en-US" dirty="0" smtClean="0">
              <a:cs typeface="B Nazanin" pitchFamily="2" charset="-78"/>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ارزشيابي اقدامات و تلاش هاي جلب حمايت همه جانبه</a:t>
            </a:r>
            <a:endParaRPr lang="fa-IR" dirty="0">
              <a:cs typeface="B Nazanin" pitchFamily="2" charset="-78"/>
            </a:endParaRPr>
          </a:p>
        </p:txBody>
      </p:sp>
      <p:sp>
        <p:nvSpPr>
          <p:cNvPr id="3" name="Content Placeholder 2"/>
          <p:cNvSpPr>
            <a:spLocks noGrp="1"/>
          </p:cNvSpPr>
          <p:nvPr>
            <p:ph sz="quarter" idx="1"/>
          </p:nvPr>
        </p:nvSpPr>
        <p:spPr/>
        <p:txBody>
          <a:bodyPr/>
          <a:lstStyle/>
          <a:p>
            <a:pPr>
              <a:buNone/>
            </a:pPr>
            <a:endParaRPr lang="fa-IR" dirty="0" smtClean="0">
              <a:cs typeface="B Nazanin" pitchFamily="2" charset="-78"/>
            </a:endParaRPr>
          </a:p>
          <a:p>
            <a:pPr algn="just" rtl="1"/>
            <a:r>
              <a:rPr lang="fa-IR" dirty="0" smtClean="0">
                <a:cs typeface="B Nazanin" pitchFamily="2" charset="-78"/>
              </a:rPr>
              <a:t>چگونه مي‌دانيد که در دسترسي به اهداف اختصاصي برنامه جلب حمايت همه جانبه موفق شده‌ايد؟ چگونه مي‌توانيد به راهبردهاي جلب حمايت همه جانبه‌اي که اتخاذ کرده‌ايد، بهبود بخشيد؟</a:t>
            </a:r>
            <a:endParaRPr lang="en-US" dirty="0" smtClean="0">
              <a:cs typeface="B Nazanin" pitchFamily="2" charset="-78"/>
            </a:endParaRPr>
          </a:p>
          <a:p>
            <a:pPr algn="just" rtl="1"/>
            <a:r>
              <a:rPr lang="fa-IR" dirty="0" smtClean="0">
                <a:cs typeface="B Nazanin" pitchFamily="2" charset="-78"/>
              </a:rPr>
              <a:t>برنامه‌هاي جلب حمايت همه جانبه مؤثر نياز مبرم به پس خوراند و ارزشيابي مستمر فعاليت و اقدامات انجام شده دارد. </a:t>
            </a:r>
            <a:endParaRPr lang="en-US" dirty="0" smtClean="0">
              <a:cs typeface="B Nazanin" pitchFamily="2" charset="-78"/>
            </a:endParaRPr>
          </a:p>
          <a:p>
            <a:endParaRPr lang="fa-IR" dirty="0">
              <a:cs typeface="B Nazanin" pitchFamily="2" charset="-78"/>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71480"/>
            <a:ext cx="8534400" cy="758952"/>
          </a:xfrm>
        </p:spPr>
        <p:txBody>
          <a:bodyPr>
            <a:normAutofit fontScale="90000"/>
          </a:bodyPr>
          <a:lstStyle/>
          <a:p>
            <a:r>
              <a:rPr lang="fa-IR" b="1" dirty="0" smtClean="0">
                <a:cs typeface="B Nazanin" pitchFamily="2" charset="-78"/>
              </a:rPr>
              <a:t>ارزشهاي کليدي جلب حمايت همه جانبه </a:t>
            </a:r>
            <a:r>
              <a:rPr lang="en-US" dirty="0" smtClean="0"/>
              <a:t/>
            </a:r>
            <a:br>
              <a:rPr lang="en-US" dirty="0" smtClean="0"/>
            </a:br>
            <a:endParaRPr lang="fa-IR" dirty="0"/>
          </a:p>
        </p:txBody>
      </p:sp>
      <p:sp>
        <p:nvSpPr>
          <p:cNvPr id="3" name="Content Placeholder 2"/>
          <p:cNvSpPr>
            <a:spLocks noGrp="1"/>
          </p:cNvSpPr>
          <p:nvPr>
            <p:ph sz="quarter" idx="1"/>
          </p:nvPr>
        </p:nvSpPr>
        <p:spPr/>
        <p:txBody>
          <a:bodyPr/>
          <a:lstStyle/>
          <a:p>
            <a:pPr algn="just" rtl="1"/>
            <a:r>
              <a:rPr lang="fa-IR" dirty="0" smtClean="0">
                <a:cs typeface="B Nazanin" pitchFamily="2" charset="-78"/>
              </a:rPr>
              <a:t>دشواري هاي جلب حمايت همه جانبه </a:t>
            </a:r>
            <a:endParaRPr lang="en-US" dirty="0" smtClean="0">
              <a:cs typeface="B Nazanin" pitchFamily="2" charset="-78"/>
            </a:endParaRPr>
          </a:p>
          <a:p>
            <a:pPr algn="just" rtl="1"/>
            <a:r>
              <a:rPr lang="fa-IR" dirty="0" smtClean="0">
                <a:cs typeface="B Nazanin" pitchFamily="2" charset="-78"/>
              </a:rPr>
              <a:t>توانمند سازي </a:t>
            </a:r>
            <a:endParaRPr lang="en-US" dirty="0" smtClean="0">
              <a:cs typeface="B Nazanin" pitchFamily="2" charset="-78"/>
            </a:endParaRPr>
          </a:p>
          <a:p>
            <a:pPr algn="just" rtl="1"/>
            <a:r>
              <a:rPr lang="fa-IR" dirty="0" smtClean="0">
                <a:cs typeface="B Nazanin" pitchFamily="2" charset="-78"/>
              </a:rPr>
              <a:t>وفاداري </a:t>
            </a:r>
            <a:endParaRPr lang="en-US" dirty="0" smtClean="0">
              <a:cs typeface="B Nazanin" pitchFamily="2" charset="-78"/>
            </a:endParaRPr>
          </a:p>
          <a:p>
            <a:pPr algn="just" rtl="1"/>
            <a:r>
              <a:rPr lang="fa-IR" dirty="0" smtClean="0">
                <a:cs typeface="B Nazanin" pitchFamily="2" charset="-78"/>
              </a:rPr>
              <a:t>کيفيت </a:t>
            </a:r>
            <a:endParaRPr lang="en-US" dirty="0" smtClean="0">
              <a:cs typeface="B Nazanin" pitchFamily="2" charset="-78"/>
            </a:endParaRPr>
          </a:p>
          <a:p>
            <a:pPr algn="just" rtl="1"/>
            <a:r>
              <a:rPr lang="fa-IR" dirty="0" smtClean="0">
                <a:cs typeface="B Nazanin" pitchFamily="2" charset="-78"/>
              </a:rPr>
              <a:t>استقلال </a:t>
            </a:r>
            <a:endParaRPr lang="en-US" dirty="0" smtClean="0">
              <a:cs typeface="B Nazanin" pitchFamily="2" charset="-78"/>
            </a:endParaRPr>
          </a:p>
          <a:p>
            <a:pPr algn="just" rtl="1"/>
            <a:r>
              <a:rPr lang="fa-IR" dirty="0" smtClean="0">
                <a:cs typeface="B Nazanin" pitchFamily="2" charset="-78"/>
              </a:rPr>
              <a:t>پذيرفتن و احترام </a:t>
            </a:r>
            <a:endParaRPr lang="en-US" dirty="0" smtClean="0">
              <a:cs typeface="B Nazanin" pitchFamily="2" charset="-78"/>
            </a:endParaRPr>
          </a:p>
          <a:p>
            <a:pPr>
              <a:buNone/>
            </a:pPr>
            <a:endParaRPr lang="fa-I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a-IR" dirty="0" smtClean="0">
                <a:cs typeface="B Nazanin" pitchFamily="2" charset="-78"/>
              </a:rPr>
              <a:t>خسته نباشید </a:t>
            </a:r>
            <a:endParaRPr lang="en-US" dirty="0">
              <a:cs typeface="B Nazanin" pitchFamily="2" charset="-78"/>
            </a:endParaRPr>
          </a:p>
        </p:txBody>
      </p:sp>
      <p:sp>
        <p:nvSpPr>
          <p:cNvPr id="5" name="Subtitle 4"/>
          <p:cNvSpPr>
            <a:spLocks noGrp="1"/>
          </p:cNvSpPr>
          <p:nvPr>
            <p:ph type="subTitle" idx="1"/>
          </p:nvPr>
        </p:nvSpPr>
        <p:spPr/>
        <p:txBody>
          <a:bodyPr/>
          <a:lstStyle/>
          <a:p>
            <a:r>
              <a:rPr lang="fa-IR" dirty="0" smtClean="0">
                <a:cs typeface="B Nazanin" pitchFamily="2" charset="-78"/>
              </a:rPr>
              <a:t>متشکرم</a:t>
            </a:r>
            <a:endParaRPr lang="en-US" dirty="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0" y="1600200"/>
            <a:ext cx="8229600" cy="4525963"/>
          </a:xfrm>
        </p:spPr>
        <p:txBody>
          <a:bodyPr/>
          <a:lstStyle/>
          <a:p>
            <a:pPr>
              <a:buNone/>
            </a:pPr>
            <a:endParaRPr lang="fa-IR" dirty="0" smtClean="0"/>
          </a:p>
          <a:p>
            <a:pPr>
              <a:buNone/>
            </a:pPr>
            <a:endParaRPr lang="fa-IR" dirty="0"/>
          </a:p>
          <a:p>
            <a:pPr>
              <a:buNone/>
            </a:pPr>
            <a:endParaRPr lang="fa-IR" dirty="0" smtClean="0"/>
          </a:p>
          <a:p>
            <a:pPr>
              <a:buNone/>
            </a:pPr>
            <a:endParaRPr lang="en-US" dirty="0"/>
          </a:p>
        </p:txBody>
      </p:sp>
      <p:graphicFrame>
        <p:nvGraphicFramePr>
          <p:cNvPr id="5" name="Diagram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nvGraphicFramePr>
        <p:xfrm>
          <a:off x="1475656" y="1052736"/>
          <a:ext cx="6096000" cy="15279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Flowchart: Connector 10"/>
          <p:cNvSpPr/>
          <p:nvPr/>
        </p:nvSpPr>
        <p:spPr>
          <a:xfrm>
            <a:off x="3851920" y="4149080"/>
            <a:ext cx="1296144" cy="1512168"/>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solidFill>
                  <a:schemeClr val="bg1"/>
                </a:solidFill>
              </a:rPr>
              <a:t>خطر</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Pictures\scientific picturs\Hyundai_Accent_airbags.jpg"/>
          <p:cNvPicPr>
            <a:picLocks noChangeAspect="1" noChangeArrowheads="1"/>
          </p:cNvPicPr>
          <p:nvPr/>
        </p:nvPicPr>
        <p:blipFill>
          <a:blip r:embed="rId2" cstate="print"/>
          <a:srcRect/>
          <a:stretch>
            <a:fillRect/>
          </a:stretch>
        </p:blipFill>
        <p:spPr bwMode="auto">
          <a:xfrm>
            <a:off x="1259632" y="1124744"/>
            <a:ext cx="6192688" cy="496855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Pictures\scientific picturs\3-19-07-fatal-1.gif"/>
          <p:cNvPicPr>
            <a:picLocks noChangeAspect="1" noChangeArrowheads="1"/>
          </p:cNvPicPr>
          <p:nvPr/>
        </p:nvPicPr>
        <p:blipFill>
          <a:blip r:embed="rId2" cstate="print"/>
          <a:srcRect/>
          <a:stretch>
            <a:fillRect/>
          </a:stretch>
        </p:blipFill>
        <p:spPr bwMode="auto">
          <a:xfrm>
            <a:off x="1187624" y="692696"/>
            <a:ext cx="6984776" cy="532859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Approach to community </a:t>
            </a:r>
            <a:endParaRPr lang="en-US" dirty="0"/>
          </a:p>
        </p:txBody>
      </p:sp>
      <p:sp>
        <p:nvSpPr>
          <p:cNvPr id="3" name="Subtitle 2"/>
          <p:cNvSpPr>
            <a:spLocks noGrp="1"/>
          </p:cNvSpPr>
          <p:nvPr>
            <p:ph type="subTitle" idx="1"/>
          </p:nvPr>
        </p:nvSpPr>
        <p:spPr/>
        <p:txBody>
          <a:bodyPr/>
          <a:lstStyle/>
          <a:p>
            <a:r>
              <a:rPr lang="en-US" dirty="0" smtClean="0"/>
              <a:t>Health education &amp; health promotion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2348</Words>
  <Application>Microsoft Office PowerPoint</Application>
  <PresentationFormat>On-screen Show (4:3)</PresentationFormat>
  <Paragraphs>344</Paragraphs>
  <Slides>58</Slides>
  <Notes>12</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به نام خدا </vt:lpstr>
      <vt:lpstr>راهکارهای کاهش عوامل خطر</vt:lpstr>
      <vt:lpstr>طیف  سلامت و بيماري</vt:lpstr>
      <vt:lpstr>خدمات پیشگیری (Preventive care)</vt:lpstr>
      <vt:lpstr>مدیریت عوامل خطر سلامت</vt:lpstr>
      <vt:lpstr>PowerPoint Presentation</vt:lpstr>
      <vt:lpstr>PowerPoint Presentation</vt:lpstr>
      <vt:lpstr>PowerPoint Presentation</vt:lpstr>
      <vt:lpstr>Approach to community </vt:lpstr>
      <vt:lpstr>Health education</vt:lpstr>
      <vt:lpstr>health promotion</vt:lpstr>
      <vt:lpstr>تاريخچه ارتقاء سلامت </vt:lpstr>
      <vt:lpstr> THE FIVE MAJOR AREAS/STRATEGIES IN  HEALTH PROMOTION (OTTAWA CHARTER) </vt:lpstr>
      <vt:lpstr>Social marketing </vt:lpstr>
      <vt:lpstr>در سال 1952 وايبي يک سئوال انقلابي طرح کرد که پاسخ آن به پايه گذاري ديدگاه بازاريابي اجتماعي درساليان بعد منجر شد. </vt:lpstr>
      <vt:lpstr>تاريخچه بازاريابي اجتماعي</vt:lpstr>
      <vt:lpstr>تعريف بازاريابي اجتماعي</vt:lpstr>
      <vt:lpstr>PowerPoint Presentation</vt:lpstr>
      <vt:lpstr>PowerPoint Presentation</vt:lpstr>
      <vt:lpstr>Developing a social marketing campaign</vt:lpstr>
      <vt:lpstr> 1- Define the problem </vt:lpstr>
      <vt:lpstr> 2- Conduct a situation analysis </vt:lpstr>
      <vt:lpstr> 3- Select target audiences </vt:lpstr>
      <vt:lpstr> Select target audiences (contd.) </vt:lpstr>
      <vt:lpstr> 4- Set marketing objectives and goals </vt:lpstr>
      <vt:lpstr>SMART Goals</vt:lpstr>
      <vt:lpstr>Is this Goal SMART?</vt:lpstr>
      <vt:lpstr>Is this Goal SMART?</vt:lpstr>
      <vt:lpstr>Improve reading…</vt:lpstr>
      <vt:lpstr>Community…</vt:lpstr>
      <vt:lpstr>The truth® campaign</vt:lpstr>
      <vt:lpstr>Saskatchewan in motion</vt:lpstr>
      <vt:lpstr>Increasing school meal uptake in a deprived region in England </vt:lpstr>
      <vt:lpstr> 5- Identify factors influencing behavior adoption </vt:lpstr>
      <vt:lpstr> 6- Develop marketing mix strategies: the 4 Ps </vt:lpstr>
      <vt:lpstr>Marketing mix  (The Four P’s of Social Marketing) </vt:lpstr>
      <vt:lpstr>P’s of the Social Marketing</vt:lpstr>
      <vt:lpstr>PowerPoint Presentation</vt:lpstr>
      <vt:lpstr>P’s of the Social Marketing  Price هزينه اي که براي گرفتن محصول صرف مي کنيم</vt:lpstr>
      <vt:lpstr>PowerPoint Presentation</vt:lpstr>
      <vt:lpstr>P’s of the Social Marketing  Place کجا و چگونه محصول دریافت یا ارائه می شود؟</vt:lpstr>
      <vt:lpstr>PowerPoint Presentation</vt:lpstr>
      <vt:lpstr>PowerPoint Presentation</vt:lpstr>
      <vt:lpstr>ابزارهای ترویج یک محصول Promotion Vehicles</vt:lpstr>
      <vt:lpstr>خسته نباشید</vt:lpstr>
      <vt:lpstr>جلب حمايت همه جانبه (Advocacy)</vt:lpstr>
      <vt:lpstr> عناصر اساسي در جلب حمايت همه جانبه  </vt:lpstr>
      <vt:lpstr>عناصر اساسي در جلب حمايت همه جانبه(ادامه)</vt:lpstr>
      <vt:lpstr>انتخاب اهدف اختصاصي</vt:lpstr>
      <vt:lpstr>استفاده از داده‌ها و تحقيق در جلب حمايت همه جانبه</vt:lpstr>
      <vt:lpstr> شناسايي مخاطبين برنامه جلب حمايت همه جانبه </vt:lpstr>
      <vt:lpstr>طراحي و ارائه پيام هاي جلب حمايت همه جانبه</vt:lpstr>
      <vt:lpstr>ايجاد ائتلاف</vt:lpstr>
      <vt:lpstr>بيان مؤثر و قانع کننده</vt:lpstr>
      <vt:lpstr>جلب منابع مالي</vt:lpstr>
      <vt:lpstr>ارزشيابي اقدامات و تلاش هاي جلب حمايت همه جانبه</vt:lpstr>
      <vt:lpstr>ارزشهاي کليدي جلب حمايت همه جانبه  </vt:lpstr>
      <vt:lpstr>خسته نباشید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Dell</dc:creator>
  <cp:lastModifiedBy>soheil soltanipour</cp:lastModifiedBy>
  <cp:revision>65</cp:revision>
  <dcterms:created xsi:type="dcterms:W3CDTF">2011-05-03T11:12:47Z</dcterms:created>
  <dcterms:modified xsi:type="dcterms:W3CDTF">2021-04-05T04:24:56Z</dcterms:modified>
</cp:coreProperties>
</file>